
<file path=[Content_Types].xml><?xml version="1.0" encoding="utf-8"?>
<Types xmlns="http://schemas.openxmlformats.org/package/2006/content-types">
  <Default Extension="glb" ContentType="model/gltf.binary"/>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3" r:id="rId3"/>
    <p:sldId id="261" r:id="rId4"/>
    <p:sldId id="258" r:id="rId5"/>
    <p:sldId id="265" r:id="rId6"/>
    <p:sldId id="266" r:id="rId7"/>
    <p:sldId id="267" r:id="rId8"/>
    <p:sldId id="268" r:id="rId9"/>
    <p:sldId id="264" r:id="rId10"/>
    <p:sldId id="270" r:id="rId11"/>
    <p:sldId id="260" r:id="rId12"/>
    <p:sldId id="275" r:id="rId13"/>
    <p:sldId id="276" r:id="rId14"/>
    <p:sldId id="277" r:id="rId15"/>
    <p:sldId id="278" r:id="rId16"/>
    <p:sldId id="257" r:id="rId17"/>
    <p:sldId id="269" r:id="rId18"/>
  </p:sldIdLst>
  <p:sldSz cx="12192000" cy="6858000"/>
  <p:notesSz cx="7077075" cy="93630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2" d="100"/>
          <a:sy n="82" d="100"/>
        </p:scale>
        <p:origin x="720"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77D274F8-33DE-43F7-9B8E-E2A21D7E82E6}" type="doc">
      <dgm:prSet loTypeId="urn:microsoft.com/office/officeart/2008/layout/LinedList" loCatId="list" qsTypeId="urn:microsoft.com/office/officeart/2005/8/quickstyle/simple1" qsCatId="simple" csTypeId="urn:microsoft.com/office/officeart/2005/8/colors/colorful2" csCatId="colorful" phldr="1"/>
      <dgm:spPr/>
      <dgm:t>
        <a:bodyPr/>
        <a:lstStyle/>
        <a:p>
          <a:endParaRPr lang="en-US"/>
        </a:p>
      </dgm:t>
    </dgm:pt>
    <dgm:pt modelId="{5B021B24-9DD8-4DF3-9996-DBB17153D975}">
      <dgm:prSet custT="1"/>
      <dgm:spPr/>
      <dgm:t>
        <a:bodyPr/>
        <a:lstStyle/>
        <a:p>
          <a:r>
            <a:rPr lang="en-US" sz="2000" dirty="0">
              <a:effectLst/>
              <a:latin typeface="+mn-lt"/>
              <a:ea typeface="Calibri" panose="020F0502020204030204" pitchFamily="34" charset="0"/>
            </a:rPr>
            <a:t>Currently thirteen percent of the global burden of disease is attributed to mental health disorders</a:t>
          </a:r>
          <a:r>
            <a:rPr lang="en-US" sz="2000" dirty="0"/>
            <a:t>.</a:t>
          </a:r>
        </a:p>
      </dgm:t>
    </dgm:pt>
    <dgm:pt modelId="{027CDE46-D2E3-43E6-9FC0-C25BA66466D3}" type="parTrans" cxnId="{312B250C-6316-4AFD-8DC1-AE4288DC9F74}">
      <dgm:prSet/>
      <dgm:spPr/>
      <dgm:t>
        <a:bodyPr/>
        <a:lstStyle/>
        <a:p>
          <a:endParaRPr lang="en-US"/>
        </a:p>
      </dgm:t>
    </dgm:pt>
    <dgm:pt modelId="{6F94BDCC-3ED5-46CC-A0F0-9F77577DCBD1}" type="sibTrans" cxnId="{312B250C-6316-4AFD-8DC1-AE4288DC9F74}">
      <dgm:prSet/>
      <dgm:spPr/>
      <dgm:t>
        <a:bodyPr/>
        <a:lstStyle/>
        <a:p>
          <a:endParaRPr lang="en-US"/>
        </a:p>
      </dgm:t>
    </dgm:pt>
    <dgm:pt modelId="{7DBE9BA2-6395-4AA1-B7C6-4026222E66AA}">
      <dgm:prSet custT="1"/>
      <dgm:spPr/>
      <dgm:t>
        <a:bodyPr/>
        <a:lstStyle/>
        <a:p>
          <a:r>
            <a:rPr lang="en-US" sz="2000" dirty="0">
              <a:effectLst/>
              <a:latin typeface="+mn-lt"/>
              <a:ea typeface="Calibri" panose="020F0502020204030204" pitchFamily="34" charset="0"/>
            </a:rPr>
            <a:t>By the year 2030, the percentage is expected to increase to fifteen percent</a:t>
          </a:r>
          <a:r>
            <a:rPr lang="en-US" sz="2000" dirty="0">
              <a:latin typeface="+mn-lt"/>
            </a:rPr>
            <a:t>.</a:t>
          </a:r>
        </a:p>
      </dgm:t>
    </dgm:pt>
    <dgm:pt modelId="{38F15C53-24F3-4B38-B2BF-677A1B497359}" type="parTrans" cxnId="{B0CA3043-0D70-4F7C-8B5F-60EDAEDF7AA3}">
      <dgm:prSet/>
      <dgm:spPr/>
      <dgm:t>
        <a:bodyPr/>
        <a:lstStyle/>
        <a:p>
          <a:endParaRPr lang="en-US"/>
        </a:p>
      </dgm:t>
    </dgm:pt>
    <dgm:pt modelId="{E83A5B15-9376-4308-A579-7CEA9BAF7D20}" type="sibTrans" cxnId="{B0CA3043-0D70-4F7C-8B5F-60EDAEDF7AA3}">
      <dgm:prSet/>
      <dgm:spPr/>
      <dgm:t>
        <a:bodyPr/>
        <a:lstStyle/>
        <a:p>
          <a:endParaRPr lang="en-US"/>
        </a:p>
      </dgm:t>
    </dgm:pt>
    <dgm:pt modelId="{54D3D980-13F6-4EB8-93FF-1540D4B6D201}">
      <dgm:prSet custT="1"/>
      <dgm:spPr/>
      <dgm:t>
        <a:bodyPr/>
        <a:lstStyle/>
        <a:p>
          <a:r>
            <a:rPr lang="en-US" sz="2000" dirty="0">
              <a:effectLst/>
              <a:latin typeface="Calibri" panose="020F0502020204030204" pitchFamily="34" charset="0"/>
              <a:ea typeface="Calibri" panose="020F0502020204030204" pitchFamily="34" charset="0"/>
            </a:rPr>
            <a:t>It has been estimated that four-hundred and fifty million people worldwide have a mental disorder</a:t>
          </a:r>
          <a:endParaRPr lang="en-US" sz="2000" dirty="0"/>
        </a:p>
      </dgm:t>
    </dgm:pt>
    <dgm:pt modelId="{1467CBC2-8B3D-42EC-9BF9-C118FBA725D2}" type="parTrans" cxnId="{12E163F8-4A69-4F97-B527-438ABFC15CD8}">
      <dgm:prSet/>
      <dgm:spPr/>
      <dgm:t>
        <a:bodyPr/>
        <a:lstStyle/>
        <a:p>
          <a:endParaRPr lang="en-US"/>
        </a:p>
      </dgm:t>
    </dgm:pt>
    <dgm:pt modelId="{D4E7E41F-4A4E-4C0D-973E-E14E719A62FF}" type="sibTrans" cxnId="{12E163F8-4A69-4F97-B527-438ABFC15CD8}">
      <dgm:prSet/>
      <dgm:spPr/>
      <dgm:t>
        <a:bodyPr/>
        <a:lstStyle/>
        <a:p>
          <a:endParaRPr lang="en-US"/>
        </a:p>
      </dgm:t>
    </dgm:pt>
    <dgm:pt modelId="{C41F6E03-5E5B-40C9-B19B-D2D3D91CD6C4}">
      <dgm:prSet custT="1"/>
      <dgm:spPr/>
      <dgm:t>
        <a:bodyPr/>
        <a:lstStyle/>
        <a:p>
          <a:r>
            <a:rPr lang="en-US" sz="2000" dirty="0">
              <a:effectLst/>
              <a:latin typeface="+mn-lt"/>
              <a:ea typeface="Calibri" panose="020F0502020204030204" pitchFamily="34" charset="0"/>
            </a:rPr>
            <a:t>Predications include a quarter of the population will have a mental illness at some point in their lives</a:t>
          </a:r>
          <a:r>
            <a:rPr lang="en-US" sz="2000" dirty="0">
              <a:latin typeface="+mn-lt"/>
            </a:rPr>
            <a:t>.</a:t>
          </a:r>
        </a:p>
      </dgm:t>
    </dgm:pt>
    <dgm:pt modelId="{9B7109E0-B663-4DBB-9BDC-81F4BEB9092F}" type="parTrans" cxnId="{1C3EF243-50E5-43AC-AF6B-78D343B41519}">
      <dgm:prSet/>
      <dgm:spPr/>
      <dgm:t>
        <a:bodyPr/>
        <a:lstStyle/>
        <a:p>
          <a:endParaRPr lang="en-US"/>
        </a:p>
      </dgm:t>
    </dgm:pt>
    <dgm:pt modelId="{6A7BF838-6C9E-4E4B-9E29-A973B417EB32}" type="sibTrans" cxnId="{1C3EF243-50E5-43AC-AF6B-78D343B41519}">
      <dgm:prSet/>
      <dgm:spPr/>
      <dgm:t>
        <a:bodyPr/>
        <a:lstStyle/>
        <a:p>
          <a:endParaRPr lang="en-US"/>
        </a:p>
      </dgm:t>
    </dgm:pt>
    <dgm:pt modelId="{FAA03906-B22F-482C-8200-C05182CF9D3D}">
      <dgm:prSet custT="1"/>
      <dgm:spPr/>
      <dgm:t>
        <a:bodyPr/>
        <a:lstStyle/>
        <a:p>
          <a:r>
            <a:rPr lang="en-US" sz="2000" dirty="0">
              <a:effectLst/>
              <a:latin typeface="+mn-lt"/>
              <a:ea typeface="Calibri" panose="020F0502020204030204" pitchFamily="34" charset="0"/>
            </a:rPr>
            <a:t>One barrier to treatment individuals with mental health illness face is the limited access to mental health care in rural communities</a:t>
          </a:r>
          <a:r>
            <a:rPr lang="en-US" sz="2000" dirty="0">
              <a:latin typeface="+mn-lt"/>
            </a:rPr>
            <a:t>.</a:t>
          </a:r>
        </a:p>
      </dgm:t>
    </dgm:pt>
    <dgm:pt modelId="{A2818948-F0C0-4C6B-9A30-A536CAD759EF}" type="parTrans" cxnId="{46A91B5B-FEFF-4605-8F08-FDC369C75155}">
      <dgm:prSet/>
      <dgm:spPr/>
      <dgm:t>
        <a:bodyPr/>
        <a:lstStyle/>
        <a:p>
          <a:endParaRPr lang="en-US"/>
        </a:p>
      </dgm:t>
    </dgm:pt>
    <dgm:pt modelId="{3932BB69-521F-4425-87E0-817F2DEE53B1}" type="sibTrans" cxnId="{46A91B5B-FEFF-4605-8F08-FDC369C75155}">
      <dgm:prSet/>
      <dgm:spPr/>
      <dgm:t>
        <a:bodyPr/>
        <a:lstStyle/>
        <a:p>
          <a:endParaRPr lang="en-US"/>
        </a:p>
      </dgm:t>
    </dgm:pt>
    <dgm:pt modelId="{5C544FF9-5D84-49F0-A94D-02B70CF687D6}">
      <dgm:prSet custT="1"/>
      <dgm:spPr/>
      <dgm:t>
        <a:bodyPr/>
        <a:lstStyle/>
        <a:p>
          <a:r>
            <a:rPr lang="en-US" sz="2000" dirty="0">
              <a:effectLst/>
              <a:latin typeface="Calibri" panose="020F0502020204030204" pitchFamily="34" charset="0"/>
              <a:ea typeface="Calibri" panose="020F0502020204030204" pitchFamily="34" charset="0"/>
            </a:rPr>
            <a:t>In the United States, there is a mental health provider shortage and over eight-five percent are in rural areas</a:t>
          </a:r>
          <a:r>
            <a:rPr lang="en-US" sz="2000" dirty="0">
              <a:latin typeface="+mn-lt"/>
            </a:rPr>
            <a:t>.</a:t>
          </a:r>
        </a:p>
      </dgm:t>
    </dgm:pt>
    <dgm:pt modelId="{76B02FFD-1893-40C7-9334-8645B50AA3B4}" type="parTrans" cxnId="{BF23B4E8-160F-4FB5-A04A-AD16A1D278A9}">
      <dgm:prSet/>
      <dgm:spPr/>
      <dgm:t>
        <a:bodyPr/>
        <a:lstStyle/>
        <a:p>
          <a:endParaRPr lang="en-US"/>
        </a:p>
      </dgm:t>
    </dgm:pt>
    <dgm:pt modelId="{666A470D-434E-494C-8B28-8757383FA2BD}" type="sibTrans" cxnId="{BF23B4E8-160F-4FB5-A04A-AD16A1D278A9}">
      <dgm:prSet/>
      <dgm:spPr/>
      <dgm:t>
        <a:bodyPr/>
        <a:lstStyle/>
        <a:p>
          <a:endParaRPr lang="en-US"/>
        </a:p>
      </dgm:t>
    </dgm:pt>
    <dgm:pt modelId="{8A35E429-2C6B-4753-AD79-5EB7E9B27152}">
      <dgm:prSet custT="1"/>
      <dgm:spPr/>
      <dgm:t>
        <a:bodyPr/>
        <a:lstStyle/>
        <a:p>
          <a:r>
            <a:rPr lang="en-US" sz="2000" dirty="0"/>
            <a:t>(</a:t>
          </a:r>
          <a:r>
            <a:rPr lang="en-US" sz="2000" dirty="0">
              <a:effectLst/>
              <a:latin typeface="Calibri" panose="020F0502020204030204" pitchFamily="34" charset="0"/>
              <a:ea typeface="Calibri" panose="020F0502020204030204" pitchFamily="34" charset="0"/>
            </a:rPr>
            <a:t>Carbonell et al., 2020 &amp;Schultz et al., 2021</a:t>
          </a:r>
          <a:r>
            <a:rPr lang="en-US" sz="2000" dirty="0"/>
            <a:t>)</a:t>
          </a:r>
        </a:p>
      </dgm:t>
    </dgm:pt>
    <dgm:pt modelId="{6E23477B-8A90-492D-9721-ED482B209D9D}" type="parTrans" cxnId="{0D5AA057-52CF-4276-A45A-037C751D3C53}">
      <dgm:prSet/>
      <dgm:spPr/>
      <dgm:t>
        <a:bodyPr/>
        <a:lstStyle/>
        <a:p>
          <a:endParaRPr lang="en-US"/>
        </a:p>
      </dgm:t>
    </dgm:pt>
    <dgm:pt modelId="{D789D91D-667D-40CB-B245-5AF2FC57924D}" type="sibTrans" cxnId="{0D5AA057-52CF-4276-A45A-037C751D3C53}">
      <dgm:prSet/>
      <dgm:spPr/>
      <dgm:t>
        <a:bodyPr/>
        <a:lstStyle/>
        <a:p>
          <a:endParaRPr lang="en-US"/>
        </a:p>
      </dgm:t>
    </dgm:pt>
    <dgm:pt modelId="{119F6662-055B-4BA8-8AFA-318F324BB85A}" type="pres">
      <dgm:prSet presAssocID="{77D274F8-33DE-43F7-9B8E-E2A21D7E82E6}" presName="vert0" presStyleCnt="0">
        <dgm:presLayoutVars>
          <dgm:dir/>
          <dgm:animOne val="branch"/>
          <dgm:animLvl val="lvl"/>
        </dgm:presLayoutVars>
      </dgm:prSet>
      <dgm:spPr/>
    </dgm:pt>
    <dgm:pt modelId="{E6573A8E-7D97-4A68-A08D-4FF4AEB9E863}" type="pres">
      <dgm:prSet presAssocID="{5B021B24-9DD8-4DF3-9996-DBB17153D975}" presName="thickLine" presStyleLbl="alignNode1" presStyleIdx="0" presStyleCnt="7"/>
      <dgm:spPr/>
    </dgm:pt>
    <dgm:pt modelId="{23C9E341-0B49-4D1A-8CFF-3095874864B5}" type="pres">
      <dgm:prSet presAssocID="{5B021B24-9DD8-4DF3-9996-DBB17153D975}" presName="horz1" presStyleCnt="0"/>
      <dgm:spPr/>
    </dgm:pt>
    <dgm:pt modelId="{6F0613DB-A24F-43E1-8C7F-C10EC8EA6360}" type="pres">
      <dgm:prSet presAssocID="{5B021B24-9DD8-4DF3-9996-DBB17153D975}" presName="tx1" presStyleLbl="revTx" presStyleIdx="0" presStyleCnt="7"/>
      <dgm:spPr/>
    </dgm:pt>
    <dgm:pt modelId="{A3463512-9E37-4875-BD8B-C354A805781B}" type="pres">
      <dgm:prSet presAssocID="{5B021B24-9DD8-4DF3-9996-DBB17153D975}" presName="vert1" presStyleCnt="0"/>
      <dgm:spPr/>
    </dgm:pt>
    <dgm:pt modelId="{8A29CCB1-9ABB-461A-8657-3FDC6F657CA6}" type="pres">
      <dgm:prSet presAssocID="{7DBE9BA2-6395-4AA1-B7C6-4026222E66AA}" presName="thickLine" presStyleLbl="alignNode1" presStyleIdx="1" presStyleCnt="7"/>
      <dgm:spPr/>
    </dgm:pt>
    <dgm:pt modelId="{F34DAE51-E584-450C-AC3D-5CE0F572ED27}" type="pres">
      <dgm:prSet presAssocID="{7DBE9BA2-6395-4AA1-B7C6-4026222E66AA}" presName="horz1" presStyleCnt="0"/>
      <dgm:spPr/>
    </dgm:pt>
    <dgm:pt modelId="{693043B3-ABA0-46F0-9D41-215ACD0099A4}" type="pres">
      <dgm:prSet presAssocID="{7DBE9BA2-6395-4AA1-B7C6-4026222E66AA}" presName="tx1" presStyleLbl="revTx" presStyleIdx="1" presStyleCnt="7"/>
      <dgm:spPr/>
    </dgm:pt>
    <dgm:pt modelId="{8BCC502F-9DCE-4B7E-82CA-68B5980C671A}" type="pres">
      <dgm:prSet presAssocID="{7DBE9BA2-6395-4AA1-B7C6-4026222E66AA}" presName="vert1" presStyleCnt="0"/>
      <dgm:spPr/>
    </dgm:pt>
    <dgm:pt modelId="{3BD2B966-F9D2-48EE-993C-7BD7BCE8A4C5}" type="pres">
      <dgm:prSet presAssocID="{54D3D980-13F6-4EB8-93FF-1540D4B6D201}" presName="thickLine" presStyleLbl="alignNode1" presStyleIdx="2" presStyleCnt="7"/>
      <dgm:spPr/>
    </dgm:pt>
    <dgm:pt modelId="{AFDC90FF-5841-4C9A-8ABC-262BABF43D18}" type="pres">
      <dgm:prSet presAssocID="{54D3D980-13F6-4EB8-93FF-1540D4B6D201}" presName="horz1" presStyleCnt="0"/>
      <dgm:spPr/>
    </dgm:pt>
    <dgm:pt modelId="{03A51B72-47A5-4639-A4E2-DA7A3FF1D262}" type="pres">
      <dgm:prSet presAssocID="{54D3D980-13F6-4EB8-93FF-1540D4B6D201}" presName="tx1" presStyleLbl="revTx" presStyleIdx="2" presStyleCnt="7"/>
      <dgm:spPr/>
    </dgm:pt>
    <dgm:pt modelId="{9B9FDCDD-0FA6-4412-B602-E2BAFB5A2A92}" type="pres">
      <dgm:prSet presAssocID="{54D3D980-13F6-4EB8-93FF-1540D4B6D201}" presName="vert1" presStyleCnt="0"/>
      <dgm:spPr/>
    </dgm:pt>
    <dgm:pt modelId="{6A8217C6-2071-4F57-BC68-E5DCCAE47ADC}" type="pres">
      <dgm:prSet presAssocID="{C41F6E03-5E5B-40C9-B19B-D2D3D91CD6C4}" presName="thickLine" presStyleLbl="alignNode1" presStyleIdx="3" presStyleCnt="7"/>
      <dgm:spPr/>
    </dgm:pt>
    <dgm:pt modelId="{FACD2785-B4CC-4ED5-83F8-5F82F6A99C73}" type="pres">
      <dgm:prSet presAssocID="{C41F6E03-5E5B-40C9-B19B-D2D3D91CD6C4}" presName="horz1" presStyleCnt="0"/>
      <dgm:spPr/>
    </dgm:pt>
    <dgm:pt modelId="{223CF1E6-ABDF-49AB-81F3-0D8694F4DE83}" type="pres">
      <dgm:prSet presAssocID="{C41F6E03-5E5B-40C9-B19B-D2D3D91CD6C4}" presName="tx1" presStyleLbl="revTx" presStyleIdx="3" presStyleCnt="7"/>
      <dgm:spPr/>
    </dgm:pt>
    <dgm:pt modelId="{4C65E222-AB93-4910-96EB-0DFB7940C8AA}" type="pres">
      <dgm:prSet presAssocID="{C41F6E03-5E5B-40C9-B19B-D2D3D91CD6C4}" presName="vert1" presStyleCnt="0"/>
      <dgm:spPr/>
    </dgm:pt>
    <dgm:pt modelId="{7E44E4DC-31CB-4B20-B3BD-F5D787551A09}" type="pres">
      <dgm:prSet presAssocID="{FAA03906-B22F-482C-8200-C05182CF9D3D}" presName="thickLine" presStyleLbl="alignNode1" presStyleIdx="4" presStyleCnt="7"/>
      <dgm:spPr/>
    </dgm:pt>
    <dgm:pt modelId="{F56B0351-C007-460F-86A7-387AA4CBC8BC}" type="pres">
      <dgm:prSet presAssocID="{FAA03906-B22F-482C-8200-C05182CF9D3D}" presName="horz1" presStyleCnt="0"/>
      <dgm:spPr/>
    </dgm:pt>
    <dgm:pt modelId="{6C116676-65F1-4D40-8F2B-1AC366C3CA79}" type="pres">
      <dgm:prSet presAssocID="{FAA03906-B22F-482C-8200-C05182CF9D3D}" presName="tx1" presStyleLbl="revTx" presStyleIdx="4" presStyleCnt="7"/>
      <dgm:spPr/>
    </dgm:pt>
    <dgm:pt modelId="{67A2C8B9-7769-405B-91FA-1BE5336BBFEB}" type="pres">
      <dgm:prSet presAssocID="{FAA03906-B22F-482C-8200-C05182CF9D3D}" presName="vert1" presStyleCnt="0"/>
      <dgm:spPr/>
    </dgm:pt>
    <dgm:pt modelId="{48AC37D1-6CB1-4A50-A2D5-16DD75680C40}" type="pres">
      <dgm:prSet presAssocID="{5C544FF9-5D84-49F0-A94D-02B70CF687D6}" presName="thickLine" presStyleLbl="alignNode1" presStyleIdx="5" presStyleCnt="7"/>
      <dgm:spPr/>
    </dgm:pt>
    <dgm:pt modelId="{06B4F819-AD93-468D-ABEB-6EC10A0142A7}" type="pres">
      <dgm:prSet presAssocID="{5C544FF9-5D84-49F0-A94D-02B70CF687D6}" presName="horz1" presStyleCnt="0"/>
      <dgm:spPr/>
    </dgm:pt>
    <dgm:pt modelId="{1AE3A660-44F4-4A09-A2EE-AAB8B9E3B7E4}" type="pres">
      <dgm:prSet presAssocID="{5C544FF9-5D84-49F0-A94D-02B70CF687D6}" presName="tx1" presStyleLbl="revTx" presStyleIdx="5" presStyleCnt="7"/>
      <dgm:spPr/>
    </dgm:pt>
    <dgm:pt modelId="{040037D8-DBAF-4B68-976A-7A73788949B9}" type="pres">
      <dgm:prSet presAssocID="{5C544FF9-5D84-49F0-A94D-02B70CF687D6}" presName="vert1" presStyleCnt="0"/>
      <dgm:spPr/>
    </dgm:pt>
    <dgm:pt modelId="{E14E377E-879A-45A8-AAF4-6E58BC707D1B}" type="pres">
      <dgm:prSet presAssocID="{8A35E429-2C6B-4753-AD79-5EB7E9B27152}" presName="thickLine" presStyleLbl="alignNode1" presStyleIdx="6" presStyleCnt="7"/>
      <dgm:spPr/>
    </dgm:pt>
    <dgm:pt modelId="{56167986-B59E-4AE1-A72C-9FF9228EEE44}" type="pres">
      <dgm:prSet presAssocID="{8A35E429-2C6B-4753-AD79-5EB7E9B27152}" presName="horz1" presStyleCnt="0"/>
      <dgm:spPr/>
    </dgm:pt>
    <dgm:pt modelId="{09616615-F851-47AF-B833-7FF9D8301F0C}" type="pres">
      <dgm:prSet presAssocID="{8A35E429-2C6B-4753-AD79-5EB7E9B27152}" presName="tx1" presStyleLbl="revTx" presStyleIdx="6" presStyleCnt="7"/>
      <dgm:spPr/>
    </dgm:pt>
    <dgm:pt modelId="{2D1C06FA-FDFC-471D-94F6-012D9DB0B17B}" type="pres">
      <dgm:prSet presAssocID="{8A35E429-2C6B-4753-AD79-5EB7E9B27152}" presName="vert1" presStyleCnt="0"/>
      <dgm:spPr/>
    </dgm:pt>
  </dgm:ptLst>
  <dgm:cxnLst>
    <dgm:cxn modelId="{CE365C03-6691-4B9E-B939-738A27504C30}" type="presOf" srcId="{7DBE9BA2-6395-4AA1-B7C6-4026222E66AA}" destId="{693043B3-ABA0-46F0-9D41-215ACD0099A4}" srcOrd="0" destOrd="0" presId="urn:microsoft.com/office/officeart/2008/layout/LinedList"/>
    <dgm:cxn modelId="{312B250C-6316-4AFD-8DC1-AE4288DC9F74}" srcId="{77D274F8-33DE-43F7-9B8E-E2A21D7E82E6}" destId="{5B021B24-9DD8-4DF3-9996-DBB17153D975}" srcOrd="0" destOrd="0" parTransId="{027CDE46-D2E3-43E6-9FC0-C25BA66466D3}" sibTransId="{6F94BDCC-3ED5-46CC-A0F0-9F77577DCBD1}"/>
    <dgm:cxn modelId="{AAD4890F-29C4-4D1C-AFF4-FCA3724511C1}" type="presOf" srcId="{FAA03906-B22F-482C-8200-C05182CF9D3D}" destId="{6C116676-65F1-4D40-8F2B-1AC366C3CA79}" srcOrd="0" destOrd="0" presId="urn:microsoft.com/office/officeart/2008/layout/LinedList"/>
    <dgm:cxn modelId="{68833531-0F3C-4D82-9A8B-0191A7DAD8DA}" type="presOf" srcId="{77D274F8-33DE-43F7-9B8E-E2A21D7E82E6}" destId="{119F6662-055B-4BA8-8AFA-318F324BB85A}" srcOrd="0" destOrd="0" presId="urn:microsoft.com/office/officeart/2008/layout/LinedList"/>
    <dgm:cxn modelId="{D719E232-F4CE-4717-B1C3-EB72AE3F6BF3}" type="presOf" srcId="{54D3D980-13F6-4EB8-93FF-1540D4B6D201}" destId="{03A51B72-47A5-4639-A4E2-DA7A3FF1D262}" srcOrd="0" destOrd="0" presId="urn:microsoft.com/office/officeart/2008/layout/LinedList"/>
    <dgm:cxn modelId="{46A91B5B-FEFF-4605-8F08-FDC369C75155}" srcId="{77D274F8-33DE-43F7-9B8E-E2A21D7E82E6}" destId="{FAA03906-B22F-482C-8200-C05182CF9D3D}" srcOrd="4" destOrd="0" parTransId="{A2818948-F0C0-4C6B-9A30-A536CAD759EF}" sibTransId="{3932BB69-521F-4425-87E0-817F2DEE53B1}"/>
    <dgm:cxn modelId="{91CC2A41-FFEA-4A55-A890-77B1C982A6C0}" type="presOf" srcId="{8A35E429-2C6B-4753-AD79-5EB7E9B27152}" destId="{09616615-F851-47AF-B833-7FF9D8301F0C}" srcOrd="0" destOrd="0" presId="urn:microsoft.com/office/officeart/2008/layout/LinedList"/>
    <dgm:cxn modelId="{41DDFB62-14FB-4BC5-AB59-595BA37C3341}" type="presOf" srcId="{5C544FF9-5D84-49F0-A94D-02B70CF687D6}" destId="{1AE3A660-44F4-4A09-A2EE-AAB8B9E3B7E4}" srcOrd="0" destOrd="0" presId="urn:microsoft.com/office/officeart/2008/layout/LinedList"/>
    <dgm:cxn modelId="{B0CA3043-0D70-4F7C-8B5F-60EDAEDF7AA3}" srcId="{77D274F8-33DE-43F7-9B8E-E2A21D7E82E6}" destId="{7DBE9BA2-6395-4AA1-B7C6-4026222E66AA}" srcOrd="1" destOrd="0" parTransId="{38F15C53-24F3-4B38-B2BF-677A1B497359}" sibTransId="{E83A5B15-9376-4308-A579-7CEA9BAF7D20}"/>
    <dgm:cxn modelId="{1C3EF243-50E5-43AC-AF6B-78D343B41519}" srcId="{77D274F8-33DE-43F7-9B8E-E2A21D7E82E6}" destId="{C41F6E03-5E5B-40C9-B19B-D2D3D91CD6C4}" srcOrd="3" destOrd="0" parTransId="{9B7109E0-B663-4DBB-9BDC-81F4BEB9092F}" sibTransId="{6A7BF838-6C9E-4E4B-9E29-A973B417EB32}"/>
    <dgm:cxn modelId="{EDB7BC4F-63C0-4F93-BB75-6F3ABD7B2FAC}" type="presOf" srcId="{C41F6E03-5E5B-40C9-B19B-D2D3D91CD6C4}" destId="{223CF1E6-ABDF-49AB-81F3-0D8694F4DE83}" srcOrd="0" destOrd="0" presId="urn:microsoft.com/office/officeart/2008/layout/LinedList"/>
    <dgm:cxn modelId="{0D5AA057-52CF-4276-A45A-037C751D3C53}" srcId="{77D274F8-33DE-43F7-9B8E-E2A21D7E82E6}" destId="{8A35E429-2C6B-4753-AD79-5EB7E9B27152}" srcOrd="6" destOrd="0" parTransId="{6E23477B-8A90-492D-9721-ED482B209D9D}" sibTransId="{D789D91D-667D-40CB-B245-5AF2FC57924D}"/>
    <dgm:cxn modelId="{BF23B4E8-160F-4FB5-A04A-AD16A1D278A9}" srcId="{77D274F8-33DE-43F7-9B8E-E2A21D7E82E6}" destId="{5C544FF9-5D84-49F0-A94D-02B70CF687D6}" srcOrd="5" destOrd="0" parTransId="{76B02FFD-1893-40C7-9334-8645B50AA3B4}" sibTransId="{666A470D-434E-494C-8B28-8757383FA2BD}"/>
    <dgm:cxn modelId="{FD77B0E9-AB58-453A-9A62-B29A106CEF07}" type="presOf" srcId="{5B021B24-9DD8-4DF3-9996-DBB17153D975}" destId="{6F0613DB-A24F-43E1-8C7F-C10EC8EA6360}" srcOrd="0" destOrd="0" presId="urn:microsoft.com/office/officeart/2008/layout/LinedList"/>
    <dgm:cxn modelId="{12E163F8-4A69-4F97-B527-438ABFC15CD8}" srcId="{77D274F8-33DE-43F7-9B8E-E2A21D7E82E6}" destId="{54D3D980-13F6-4EB8-93FF-1540D4B6D201}" srcOrd="2" destOrd="0" parTransId="{1467CBC2-8B3D-42EC-9BF9-C118FBA725D2}" sibTransId="{D4E7E41F-4A4E-4C0D-973E-E14E719A62FF}"/>
    <dgm:cxn modelId="{1B7E0F2D-A7AC-4C09-9A5E-423A6E759940}" type="presParOf" srcId="{119F6662-055B-4BA8-8AFA-318F324BB85A}" destId="{E6573A8E-7D97-4A68-A08D-4FF4AEB9E863}" srcOrd="0" destOrd="0" presId="urn:microsoft.com/office/officeart/2008/layout/LinedList"/>
    <dgm:cxn modelId="{2A19F21E-0863-4CB5-B393-A28F384A364A}" type="presParOf" srcId="{119F6662-055B-4BA8-8AFA-318F324BB85A}" destId="{23C9E341-0B49-4D1A-8CFF-3095874864B5}" srcOrd="1" destOrd="0" presId="urn:microsoft.com/office/officeart/2008/layout/LinedList"/>
    <dgm:cxn modelId="{605E0163-CCD0-4F10-9AA4-CCBAB1F68905}" type="presParOf" srcId="{23C9E341-0B49-4D1A-8CFF-3095874864B5}" destId="{6F0613DB-A24F-43E1-8C7F-C10EC8EA6360}" srcOrd="0" destOrd="0" presId="urn:microsoft.com/office/officeart/2008/layout/LinedList"/>
    <dgm:cxn modelId="{7C9A92A9-313D-414A-9B8D-43873BE007B3}" type="presParOf" srcId="{23C9E341-0B49-4D1A-8CFF-3095874864B5}" destId="{A3463512-9E37-4875-BD8B-C354A805781B}" srcOrd="1" destOrd="0" presId="urn:microsoft.com/office/officeart/2008/layout/LinedList"/>
    <dgm:cxn modelId="{657D5BFF-04DC-44F0-A16D-51D5C4DE378E}" type="presParOf" srcId="{119F6662-055B-4BA8-8AFA-318F324BB85A}" destId="{8A29CCB1-9ABB-461A-8657-3FDC6F657CA6}" srcOrd="2" destOrd="0" presId="urn:microsoft.com/office/officeart/2008/layout/LinedList"/>
    <dgm:cxn modelId="{99C9E570-6A57-433B-88C6-3DC62C940BFF}" type="presParOf" srcId="{119F6662-055B-4BA8-8AFA-318F324BB85A}" destId="{F34DAE51-E584-450C-AC3D-5CE0F572ED27}" srcOrd="3" destOrd="0" presId="urn:microsoft.com/office/officeart/2008/layout/LinedList"/>
    <dgm:cxn modelId="{1912C40E-F54B-4DEF-AB48-CDA7C38192D7}" type="presParOf" srcId="{F34DAE51-E584-450C-AC3D-5CE0F572ED27}" destId="{693043B3-ABA0-46F0-9D41-215ACD0099A4}" srcOrd="0" destOrd="0" presId="urn:microsoft.com/office/officeart/2008/layout/LinedList"/>
    <dgm:cxn modelId="{D573282C-6180-4723-939D-46E8B9D9BBBB}" type="presParOf" srcId="{F34DAE51-E584-450C-AC3D-5CE0F572ED27}" destId="{8BCC502F-9DCE-4B7E-82CA-68B5980C671A}" srcOrd="1" destOrd="0" presId="urn:microsoft.com/office/officeart/2008/layout/LinedList"/>
    <dgm:cxn modelId="{C7AF696B-68AA-4B23-947F-3680F25BD040}" type="presParOf" srcId="{119F6662-055B-4BA8-8AFA-318F324BB85A}" destId="{3BD2B966-F9D2-48EE-993C-7BD7BCE8A4C5}" srcOrd="4" destOrd="0" presId="urn:microsoft.com/office/officeart/2008/layout/LinedList"/>
    <dgm:cxn modelId="{46867303-438C-4671-B199-126F57EC8B05}" type="presParOf" srcId="{119F6662-055B-4BA8-8AFA-318F324BB85A}" destId="{AFDC90FF-5841-4C9A-8ABC-262BABF43D18}" srcOrd="5" destOrd="0" presId="urn:microsoft.com/office/officeart/2008/layout/LinedList"/>
    <dgm:cxn modelId="{12EE62C0-954A-4705-8309-6B9270E42A92}" type="presParOf" srcId="{AFDC90FF-5841-4C9A-8ABC-262BABF43D18}" destId="{03A51B72-47A5-4639-A4E2-DA7A3FF1D262}" srcOrd="0" destOrd="0" presId="urn:microsoft.com/office/officeart/2008/layout/LinedList"/>
    <dgm:cxn modelId="{A1ABCB6C-B9FE-4B28-901B-F9AA56A69973}" type="presParOf" srcId="{AFDC90FF-5841-4C9A-8ABC-262BABF43D18}" destId="{9B9FDCDD-0FA6-4412-B602-E2BAFB5A2A92}" srcOrd="1" destOrd="0" presId="urn:microsoft.com/office/officeart/2008/layout/LinedList"/>
    <dgm:cxn modelId="{676B6AF9-720D-4520-A613-3EA16CA4E05B}" type="presParOf" srcId="{119F6662-055B-4BA8-8AFA-318F324BB85A}" destId="{6A8217C6-2071-4F57-BC68-E5DCCAE47ADC}" srcOrd="6" destOrd="0" presId="urn:microsoft.com/office/officeart/2008/layout/LinedList"/>
    <dgm:cxn modelId="{AE75BC92-EF16-4996-9F73-2A92A38EFA22}" type="presParOf" srcId="{119F6662-055B-4BA8-8AFA-318F324BB85A}" destId="{FACD2785-B4CC-4ED5-83F8-5F82F6A99C73}" srcOrd="7" destOrd="0" presId="urn:microsoft.com/office/officeart/2008/layout/LinedList"/>
    <dgm:cxn modelId="{B42D3244-229E-4886-B28F-4E4826BABB8A}" type="presParOf" srcId="{FACD2785-B4CC-4ED5-83F8-5F82F6A99C73}" destId="{223CF1E6-ABDF-49AB-81F3-0D8694F4DE83}" srcOrd="0" destOrd="0" presId="urn:microsoft.com/office/officeart/2008/layout/LinedList"/>
    <dgm:cxn modelId="{DDF8744E-4485-428D-95BF-99834F78A98D}" type="presParOf" srcId="{FACD2785-B4CC-4ED5-83F8-5F82F6A99C73}" destId="{4C65E222-AB93-4910-96EB-0DFB7940C8AA}" srcOrd="1" destOrd="0" presId="urn:microsoft.com/office/officeart/2008/layout/LinedList"/>
    <dgm:cxn modelId="{9AA9AC47-6ADB-4296-931B-35C37E10D539}" type="presParOf" srcId="{119F6662-055B-4BA8-8AFA-318F324BB85A}" destId="{7E44E4DC-31CB-4B20-B3BD-F5D787551A09}" srcOrd="8" destOrd="0" presId="urn:microsoft.com/office/officeart/2008/layout/LinedList"/>
    <dgm:cxn modelId="{7634D307-19DF-4685-BCE7-4C970FB718D4}" type="presParOf" srcId="{119F6662-055B-4BA8-8AFA-318F324BB85A}" destId="{F56B0351-C007-460F-86A7-387AA4CBC8BC}" srcOrd="9" destOrd="0" presId="urn:microsoft.com/office/officeart/2008/layout/LinedList"/>
    <dgm:cxn modelId="{8F900248-4652-469C-AA9C-446ABF21B2C2}" type="presParOf" srcId="{F56B0351-C007-460F-86A7-387AA4CBC8BC}" destId="{6C116676-65F1-4D40-8F2B-1AC366C3CA79}" srcOrd="0" destOrd="0" presId="urn:microsoft.com/office/officeart/2008/layout/LinedList"/>
    <dgm:cxn modelId="{D3CDDF50-0057-46EF-AC89-11FE9F5568F4}" type="presParOf" srcId="{F56B0351-C007-460F-86A7-387AA4CBC8BC}" destId="{67A2C8B9-7769-405B-91FA-1BE5336BBFEB}" srcOrd="1" destOrd="0" presId="urn:microsoft.com/office/officeart/2008/layout/LinedList"/>
    <dgm:cxn modelId="{D7847BC0-E429-48F4-9E9A-121F044A063B}" type="presParOf" srcId="{119F6662-055B-4BA8-8AFA-318F324BB85A}" destId="{48AC37D1-6CB1-4A50-A2D5-16DD75680C40}" srcOrd="10" destOrd="0" presId="urn:microsoft.com/office/officeart/2008/layout/LinedList"/>
    <dgm:cxn modelId="{55382C70-1E31-4A19-9401-D4CA8DEFFE69}" type="presParOf" srcId="{119F6662-055B-4BA8-8AFA-318F324BB85A}" destId="{06B4F819-AD93-468D-ABEB-6EC10A0142A7}" srcOrd="11" destOrd="0" presId="urn:microsoft.com/office/officeart/2008/layout/LinedList"/>
    <dgm:cxn modelId="{18B68AD2-E70C-4FDA-A193-950E527D764F}" type="presParOf" srcId="{06B4F819-AD93-468D-ABEB-6EC10A0142A7}" destId="{1AE3A660-44F4-4A09-A2EE-AAB8B9E3B7E4}" srcOrd="0" destOrd="0" presId="urn:microsoft.com/office/officeart/2008/layout/LinedList"/>
    <dgm:cxn modelId="{3AE5E630-8BF4-4918-855F-DD11DD15E646}" type="presParOf" srcId="{06B4F819-AD93-468D-ABEB-6EC10A0142A7}" destId="{040037D8-DBAF-4B68-976A-7A73788949B9}" srcOrd="1" destOrd="0" presId="urn:microsoft.com/office/officeart/2008/layout/LinedList"/>
    <dgm:cxn modelId="{18E2F3D8-7F17-45CA-B134-E56D9976E424}" type="presParOf" srcId="{119F6662-055B-4BA8-8AFA-318F324BB85A}" destId="{E14E377E-879A-45A8-AAF4-6E58BC707D1B}" srcOrd="12" destOrd="0" presId="urn:microsoft.com/office/officeart/2008/layout/LinedList"/>
    <dgm:cxn modelId="{E0876FE8-F740-4874-B3AF-8600FF482C69}" type="presParOf" srcId="{119F6662-055B-4BA8-8AFA-318F324BB85A}" destId="{56167986-B59E-4AE1-A72C-9FF9228EEE44}" srcOrd="13" destOrd="0" presId="urn:microsoft.com/office/officeart/2008/layout/LinedList"/>
    <dgm:cxn modelId="{B6E87577-8859-4D2F-B1DE-BA5A8F5815B6}" type="presParOf" srcId="{56167986-B59E-4AE1-A72C-9FF9228EEE44}" destId="{09616615-F851-47AF-B833-7FF9D8301F0C}" srcOrd="0" destOrd="0" presId="urn:microsoft.com/office/officeart/2008/layout/LinedList"/>
    <dgm:cxn modelId="{DD83831C-27EB-4D1F-9C12-E43D0EC9AC74}" type="presParOf" srcId="{56167986-B59E-4AE1-A72C-9FF9228EEE44}" destId="{2D1C06FA-FDFC-471D-94F6-012D9DB0B17B}" srcOrd="1"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373C63A6-3B28-4442-83F4-42D17F4983C1}" type="doc">
      <dgm:prSet loTypeId="urn:microsoft.com/office/officeart/2008/layout/LinedList" loCatId="list" qsTypeId="urn:microsoft.com/office/officeart/2005/8/quickstyle/simple1" qsCatId="simple" csTypeId="urn:microsoft.com/office/officeart/2005/8/colors/accent1_2" csCatId="accent1" phldr="1"/>
      <dgm:spPr/>
      <dgm:t>
        <a:bodyPr/>
        <a:lstStyle/>
        <a:p>
          <a:endParaRPr lang="en-US"/>
        </a:p>
      </dgm:t>
    </dgm:pt>
    <dgm:pt modelId="{F86B0352-5ED2-4A66-9920-F628A66AADF2}">
      <dgm:prSet custT="1"/>
      <dgm:spPr/>
      <dgm:t>
        <a:bodyPr/>
        <a:lstStyle/>
        <a:p>
          <a:r>
            <a:rPr lang="en-US" sz="2000" dirty="0"/>
            <a:t>More flexible and convenient mental health care treatment.</a:t>
          </a:r>
        </a:p>
      </dgm:t>
    </dgm:pt>
    <dgm:pt modelId="{80FF8E85-F3FD-465C-BBD5-922D92A79E38}" type="parTrans" cxnId="{E1E98790-F698-4EC2-8410-0CF15B58C8A0}">
      <dgm:prSet/>
      <dgm:spPr/>
      <dgm:t>
        <a:bodyPr/>
        <a:lstStyle/>
        <a:p>
          <a:endParaRPr lang="en-US"/>
        </a:p>
      </dgm:t>
    </dgm:pt>
    <dgm:pt modelId="{40839A80-3502-47CA-A8C3-BF7145B1B496}" type="sibTrans" cxnId="{E1E98790-F698-4EC2-8410-0CF15B58C8A0}">
      <dgm:prSet/>
      <dgm:spPr/>
      <dgm:t>
        <a:bodyPr/>
        <a:lstStyle/>
        <a:p>
          <a:endParaRPr lang="en-US"/>
        </a:p>
      </dgm:t>
    </dgm:pt>
    <dgm:pt modelId="{144A717C-5272-472B-83F0-A5CE07E9B150}">
      <dgm:prSet custT="1"/>
      <dgm:spPr/>
      <dgm:t>
        <a:bodyPr/>
        <a:lstStyle/>
        <a:p>
          <a:r>
            <a:rPr lang="en-US" sz="2000" dirty="0"/>
            <a:t>Responsiveness and attentiveness.</a:t>
          </a:r>
        </a:p>
      </dgm:t>
    </dgm:pt>
    <dgm:pt modelId="{0BA767D3-AD10-4BF1-85D5-D2A4A18D8E91}" type="parTrans" cxnId="{16922B9F-6276-47E2-B536-7539F3A55F17}">
      <dgm:prSet/>
      <dgm:spPr/>
      <dgm:t>
        <a:bodyPr/>
        <a:lstStyle/>
        <a:p>
          <a:endParaRPr lang="en-US"/>
        </a:p>
      </dgm:t>
    </dgm:pt>
    <dgm:pt modelId="{EBD77525-A778-4624-A947-940F906E4E3F}" type="sibTrans" cxnId="{16922B9F-6276-47E2-B536-7539F3A55F17}">
      <dgm:prSet/>
      <dgm:spPr/>
      <dgm:t>
        <a:bodyPr/>
        <a:lstStyle/>
        <a:p>
          <a:endParaRPr lang="en-US"/>
        </a:p>
      </dgm:t>
    </dgm:pt>
    <dgm:pt modelId="{E415C2F5-3A2D-43A2-9B28-82E062176CB0}">
      <dgm:prSet custT="1"/>
      <dgm:spPr/>
      <dgm:t>
        <a:bodyPr/>
        <a:lstStyle/>
        <a:p>
          <a:r>
            <a:rPr lang="en-US" sz="2000" dirty="0"/>
            <a:t>Good communication between client, provider, and other interdisciplinary team members.</a:t>
          </a:r>
        </a:p>
      </dgm:t>
    </dgm:pt>
    <dgm:pt modelId="{923D2ADD-8005-4751-84B0-F9E26E4DB515}" type="parTrans" cxnId="{7AC88FD7-DDF9-4C18-B665-CFEC4B3BB336}">
      <dgm:prSet/>
      <dgm:spPr/>
      <dgm:t>
        <a:bodyPr/>
        <a:lstStyle/>
        <a:p>
          <a:endParaRPr lang="en-US"/>
        </a:p>
      </dgm:t>
    </dgm:pt>
    <dgm:pt modelId="{4F5D9CFD-34AB-46D9-9D1B-7AD4C47CB985}" type="sibTrans" cxnId="{7AC88FD7-DDF9-4C18-B665-CFEC4B3BB336}">
      <dgm:prSet/>
      <dgm:spPr/>
      <dgm:t>
        <a:bodyPr/>
        <a:lstStyle/>
        <a:p>
          <a:endParaRPr lang="en-US"/>
        </a:p>
      </dgm:t>
    </dgm:pt>
    <dgm:pt modelId="{26BD8DBE-790C-40D2-8506-7FEEF9754CAA}">
      <dgm:prSet custT="1"/>
      <dgm:spPr/>
      <dgm:t>
        <a:bodyPr/>
        <a:lstStyle/>
        <a:p>
          <a:r>
            <a:rPr lang="en-US" sz="2000" dirty="0"/>
            <a:t>Privacy and confidentiality.</a:t>
          </a:r>
        </a:p>
      </dgm:t>
    </dgm:pt>
    <dgm:pt modelId="{632BCEB8-EF2A-4801-9416-41BF141F66A9}" type="parTrans" cxnId="{E2CFCD3E-7BE8-4F06-A3FB-1823414E933B}">
      <dgm:prSet/>
      <dgm:spPr/>
      <dgm:t>
        <a:bodyPr/>
        <a:lstStyle/>
        <a:p>
          <a:endParaRPr lang="en-US"/>
        </a:p>
      </dgm:t>
    </dgm:pt>
    <dgm:pt modelId="{6AECB0E5-87F3-4830-B3FA-21FB44659976}" type="sibTrans" cxnId="{E2CFCD3E-7BE8-4F06-A3FB-1823414E933B}">
      <dgm:prSet/>
      <dgm:spPr/>
      <dgm:t>
        <a:bodyPr/>
        <a:lstStyle/>
        <a:p>
          <a:endParaRPr lang="en-US"/>
        </a:p>
      </dgm:t>
    </dgm:pt>
    <dgm:pt modelId="{19598820-033A-4AD1-9802-40732E808C69}">
      <dgm:prSet custT="1"/>
      <dgm:spPr/>
      <dgm:t>
        <a:bodyPr/>
        <a:lstStyle/>
        <a:p>
          <a:r>
            <a:rPr lang="en-US" sz="2000" dirty="0"/>
            <a:t>Human touch/empathy.</a:t>
          </a:r>
        </a:p>
      </dgm:t>
    </dgm:pt>
    <dgm:pt modelId="{12B36105-85A1-4F15-8CF2-00B1F8E199CE}" type="parTrans" cxnId="{9C80238D-2C15-4B94-AFC0-869CCE7FC567}">
      <dgm:prSet/>
      <dgm:spPr/>
      <dgm:t>
        <a:bodyPr/>
        <a:lstStyle/>
        <a:p>
          <a:endParaRPr lang="en-US"/>
        </a:p>
      </dgm:t>
    </dgm:pt>
    <dgm:pt modelId="{F3AA5686-FEB5-44FF-A645-7CB0BA43C41A}" type="sibTrans" cxnId="{9C80238D-2C15-4B94-AFC0-869CCE7FC567}">
      <dgm:prSet/>
      <dgm:spPr/>
      <dgm:t>
        <a:bodyPr/>
        <a:lstStyle/>
        <a:p>
          <a:endParaRPr lang="en-US"/>
        </a:p>
      </dgm:t>
    </dgm:pt>
    <dgm:pt modelId="{B0C46C31-67C6-424E-AEED-692A79C382CC}">
      <dgm:prSet custT="1"/>
      <dgm:spPr/>
      <dgm:t>
        <a:bodyPr/>
        <a:lstStyle/>
        <a:p>
          <a:r>
            <a:rPr lang="en-US" sz="2000" dirty="0"/>
            <a:t>Better patient-centered care.</a:t>
          </a:r>
        </a:p>
      </dgm:t>
    </dgm:pt>
    <dgm:pt modelId="{7BF4A35A-2CC5-4012-89FB-0FCFE16F8EBF}" type="parTrans" cxnId="{2DAEAE85-DD61-4B9A-A7DC-D5EBEF20E8A9}">
      <dgm:prSet/>
      <dgm:spPr/>
      <dgm:t>
        <a:bodyPr/>
        <a:lstStyle/>
        <a:p>
          <a:endParaRPr lang="en-US"/>
        </a:p>
      </dgm:t>
    </dgm:pt>
    <dgm:pt modelId="{228A4C96-8A49-43E5-8E39-1B6688F837E9}" type="sibTrans" cxnId="{2DAEAE85-DD61-4B9A-A7DC-D5EBEF20E8A9}">
      <dgm:prSet/>
      <dgm:spPr/>
      <dgm:t>
        <a:bodyPr/>
        <a:lstStyle/>
        <a:p>
          <a:endParaRPr lang="en-US"/>
        </a:p>
      </dgm:t>
    </dgm:pt>
    <dgm:pt modelId="{BD4ABAC6-D898-4A66-B3F2-753853AF65F4}">
      <dgm:prSet custT="1"/>
      <dgm:spPr/>
      <dgm:t>
        <a:bodyPr/>
        <a:lstStyle/>
        <a:p>
          <a:r>
            <a:rPr lang="en-US" sz="2000" dirty="0"/>
            <a:t>Understanding patient needs and meeting patient needs.</a:t>
          </a:r>
        </a:p>
      </dgm:t>
    </dgm:pt>
    <dgm:pt modelId="{C6D9D901-A7B8-41F4-84B3-E308EEFE85DA}" type="parTrans" cxnId="{C4AB9AAB-2138-4FE7-BC0A-E70715F1D909}">
      <dgm:prSet/>
      <dgm:spPr/>
      <dgm:t>
        <a:bodyPr/>
        <a:lstStyle/>
        <a:p>
          <a:endParaRPr lang="en-US"/>
        </a:p>
      </dgm:t>
    </dgm:pt>
    <dgm:pt modelId="{EDE4804E-3190-44E6-98A7-4CB69A5F7350}" type="sibTrans" cxnId="{C4AB9AAB-2138-4FE7-BC0A-E70715F1D909}">
      <dgm:prSet/>
      <dgm:spPr/>
      <dgm:t>
        <a:bodyPr/>
        <a:lstStyle/>
        <a:p>
          <a:endParaRPr lang="en-US"/>
        </a:p>
      </dgm:t>
    </dgm:pt>
    <dgm:pt modelId="{15852BF1-F9BC-4C63-9550-691D6C7AD4CE}">
      <dgm:prSet custT="1"/>
      <dgm:spPr/>
      <dgm:t>
        <a:bodyPr/>
        <a:lstStyle/>
        <a:p>
          <a:r>
            <a:rPr lang="en-US" sz="1400" dirty="0"/>
            <a:t>(Nepal et al., 2020)</a:t>
          </a:r>
        </a:p>
      </dgm:t>
    </dgm:pt>
    <dgm:pt modelId="{7430AAB1-A398-470C-9F24-79A993447261}" type="parTrans" cxnId="{F0C9E302-2FB2-4876-878D-A2BC7D39FD89}">
      <dgm:prSet/>
      <dgm:spPr/>
      <dgm:t>
        <a:bodyPr/>
        <a:lstStyle/>
        <a:p>
          <a:endParaRPr lang="en-US"/>
        </a:p>
      </dgm:t>
    </dgm:pt>
    <dgm:pt modelId="{2D1A4E71-F5CA-4CEF-BD92-498723103585}" type="sibTrans" cxnId="{F0C9E302-2FB2-4876-878D-A2BC7D39FD89}">
      <dgm:prSet/>
      <dgm:spPr/>
      <dgm:t>
        <a:bodyPr/>
        <a:lstStyle/>
        <a:p>
          <a:endParaRPr lang="en-US"/>
        </a:p>
      </dgm:t>
    </dgm:pt>
    <dgm:pt modelId="{02400026-735E-4707-8467-1EA7C40E62AD}" type="pres">
      <dgm:prSet presAssocID="{373C63A6-3B28-4442-83F4-42D17F4983C1}" presName="vert0" presStyleCnt="0">
        <dgm:presLayoutVars>
          <dgm:dir/>
          <dgm:animOne val="branch"/>
          <dgm:animLvl val="lvl"/>
        </dgm:presLayoutVars>
      </dgm:prSet>
      <dgm:spPr/>
    </dgm:pt>
    <dgm:pt modelId="{96566EA5-EFC0-4C06-BADD-85C231CA5E12}" type="pres">
      <dgm:prSet presAssocID="{F86B0352-5ED2-4A66-9920-F628A66AADF2}" presName="thickLine" presStyleLbl="alignNode1" presStyleIdx="0" presStyleCnt="8"/>
      <dgm:spPr/>
    </dgm:pt>
    <dgm:pt modelId="{E8FFE9AB-14A7-428F-8C38-3EDDE38A5C53}" type="pres">
      <dgm:prSet presAssocID="{F86B0352-5ED2-4A66-9920-F628A66AADF2}" presName="horz1" presStyleCnt="0"/>
      <dgm:spPr/>
    </dgm:pt>
    <dgm:pt modelId="{4DBCB61E-F60E-430A-AF99-90DBF78E959A}" type="pres">
      <dgm:prSet presAssocID="{F86B0352-5ED2-4A66-9920-F628A66AADF2}" presName="tx1" presStyleLbl="revTx" presStyleIdx="0" presStyleCnt="8" custScaleY="136661"/>
      <dgm:spPr/>
    </dgm:pt>
    <dgm:pt modelId="{97F4B067-7E1E-4169-ACFA-020F276D1424}" type="pres">
      <dgm:prSet presAssocID="{F86B0352-5ED2-4A66-9920-F628A66AADF2}" presName="vert1" presStyleCnt="0"/>
      <dgm:spPr/>
    </dgm:pt>
    <dgm:pt modelId="{1598CCF6-07A5-438B-830D-75D2F1FF6F11}" type="pres">
      <dgm:prSet presAssocID="{144A717C-5272-472B-83F0-A5CE07E9B150}" presName="thickLine" presStyleLbl="alignNode1" presStyleIdx="1" presStyleCnt="8"/>
      <dgm:spPr/>
    </dgm:pt>
    <dgm:pt modelId="{16315C03-573E-479B-BF25-79C27572079B}" type="pres">
      <dgm:prSet presAssocID="{144A717C-5272-472B-83F0-A5CE07E9B150}" presName="horz1" presStyleCnt="0"/>
      <dgm:spPr/>
    </dgm:pt>
    <dgm:pt modelId="{28D825A0-17F8-476B-8ED3-7097015889FB}" type="pres">
      <dgm:prSet presAssocID="{144A717C-5272-472B-83F0-A5CE07E9B150}" presName="tx1" presStyleLbl="revTx" presStyleIdx="1" presStyleCnt="8"/>
      <dgm:spPr/>
    </dgm:pt>
    <dgm:pt modelId="{326672DD-D833-4C9B-8051-089669FB6219}" type="pres">
      <dgm:prSet presAssocID="{144A717C-5272-472B-83F0-A5CE07E9B150}" presName="vert1" presStyleCnt="0"/>
      <dgm:spPr/>
    </dgm:pt>
    <dgm:pt modelId="{7B45B13F-6459-4781-8FD8-7547ACC6F294}" type="pres">
      <dgm:prSet presAssocID="{E415C2F5-3A2D-43A2-9B28-82E062176CB0}" presName="thickLine" presStyleLbl="alignNode1" presStyleIdx="2" presStyleCnt="8"/>
      <dgm:spPr/>
    </dgm:pt>
    <dgm:pt modelId="{9F26BB17-F542-490E-B62E-C57C201C353B}" type="pres">
      <dgm:prSet presAssocID="{E415C2F5-3A2D-43A2-9B28-82E062176CB0}" presName="horz1" presStyleCnt="0"/>
      <dgm:spPr/>
    </dgm:pt>
    <dgm:pt modelId="{E5F8CFFE-E954-4852-BAF6-58BBA9DAE4D4}" type="pres">
      <dgm:prSet presAssocID="{E415C2F5-3A2D-43A2-9B28-82E062176CB0}" presName="tx1" presStyleLbl="revTx" presStyleIdx="2" presStyleCnt="8"/>
      <dgm:spPr/>
    </dgm:pt>
    <dgm:pt modelId="{FD397175-2C6A-454D-B19B-86BF8507F85E}" type="pres">
      <dgm:prSet presAssocID="{E415C2F5-3A2D-43A2-9B28-82E062176CB0}" presName="vert1" presStyleCnt="0"/>
      <dgm:spPr/>
    </dgm:pt>
    <dgm:pt modelId="{0C1CAF91-5351-4875-A379-E8A3B8673782}" type="pres">
      <dgm:prSet presAssocID="{26BD8DBE-790C-40D2-8506-7FEEF9754CAA}" presName="thickLine" presStyleLbl="alignNode1" presStyleIdx="3" presStyleCnt="8"/>
      <dgm:spPr/>
    </dgm:pt>
    <dgm:pt modelId="{3C1FADF0-0BB5-43D2-A313-45088B17F74D}" type="pres">
      <dgm:prSet presAssocID="{26BD8DBE-790C-40D2-8506-7FEEF9754CAA}" presName="horz1" presStyleCnt="0"/>
      <dgm:spPr/>
    </dgm:pt>
    <dgm:pt modelId="{EAF87F38-BBDF-4DA6-B6DB-E37F1B6965DB}" type="pres">
      <dgm:prSet presAssocID="{26BD8DBE-790C-40D2-8506-7FEEF9754CAA}" presName="tx1" presStyleLbl="revTx" presStyleIdx="3" presStyleCnt="8"/>
      <dgm:spPr/>
    </dgm:pt>
    <dgm:pt modelId="{FF81BF9B-5CBF-4A27-9C68-85B650852371}" type="pres">
      <dgm:prSet presAssocID="{26BD8DBE-790C-40D2-8506-7FEEF9754CAA}" presName="vert1" presStyleCnt="0"/>
      <dgm:spPr/>
    </dgm:pt>
    <dgm:pt modelId="{B8401A88-8080-4509-A2E7-F2DE11F50C94}" type="pres">
      <dgm:prSet presAssocID="{19598820-033A-4AD1-9802-40732E808C69}" presName="thickLine" presStyleLbl="alignNode1" presStyleIdx="4" presStyleCnt="8"/>
      <dgm:spPr/>
    </dgm:pt>
    <dgm:pt modelId="{7511596E-76E3-4235-BB5E-E39002191AB9}" type="pres">
      <dgm:prSet presAssocID="{19598820-033A-4AD1-9802-40732E808C69}" presName="horz1" presStyleCnt="0"/>
      <dgm:spPr/>
    </dgm:pt>
    <dgm:pt modelId="{E416E59D-BB88-432B-986A-C0EF7BBC68C3}" type="pres">
      <dgm:prSet presAssocID="{19598820-033A-4AD1-9802-40732E808C69}" presName="tx1" presStyleLbl="revTx" presStyleIdx="4" presStyleCnt="8"/>
      <dgm:spPr/>
    </dgm:pt>
    <dgm:pt modelId="{6E8A1D7E-8D17-4598-AC50-0B5A8AC47114}" type="pres">
      <dgm:prSet presAssocID="{19598820-033A-4AD1-9802-40732E808C69}" presName="vert1" presStyleCnt="0"/>
      <dgm:spPr/>
    </dgm:pt>
    <dgm:pt modelId="{41F01ABE-2DFC-4447-A79F-CBC143ED4213}" type="pres">
      <dgm:prSet presAssocID="{B0C46C31-67C6-424E-AEED-692A79C382CC}" presName="thickLine" presStyleLbl="alignNode1" presStyleIdx="5" presStyleCnt="8"/>
      <dgm:spPr/>
    </dgm:pt>
    <dgm:pt modelId="{0ABA9B19-69FA-4ACE-8A58-ABC14EB7B8EC}" type="pres">
      <dgm:prSet presAssocID="{B0C46C31-67C6-424E-AEED-692A79C382CC}" presName="horz1" presStyleCnt="0"/>
      <dgm:spPr/>
    </dgm:pt>
    <dgm:pt modelId="{DB35AA73-49CF-4928-956E-D8527A17D285}" type="pres">
      <dgm:prSet presAssocID="{B0C46C31-67C6-424E-AEED-692A79C382CC}" presName="tx1" presStyleLbl="revTx" presStyleIdx="5" presStyleCnt="8"/>
      <dgm:spPr/>
    </dgm:pt>
    <dgm:pt modelId="{B6C078A2-3E49-47CE-A7B6-A9A68D8C9633}" type="pres">
      <dgm:prSet presAssocID="{B0C46C31-67C6-424E-AEED-692A79C382CC}" presName="vert1" presStyleCnt="0"/>
      <dgm:spPr/>
    </dgm:pt>
    <dgm:pt modelId="{5F8646C0-5E49-4D1D-921C-24B36F98707A}" type="pres">
      <dgm:prSet presAssocID="{BD4ABAC6-D898-4A66-B3F2-753853AF65F4}" presName="thickLine" presStyleLbl="alignNode1" presStyleIdx="6" presStyleCnt="8"/>
      <dgm:spPr/>
    </dgm:pt>
    <dgm:pt modelId="{45240D8E-F033-4413-86AD-C09C6145CAB6}" type="pres">
      <dgm:prSet presAssocID="{BD4ABAC6-D898-4A66-B3F2-753853AF65F4}" presName="horz1" presStyleCnt="0"/>
      <dgm:spPr/>
    </dgm:pt>
    <dgm:pt modelId="{68B46616-0BC3-4EED-8637-05DF764357E6}" type="pres">
      <dgm:prSet presAssocID="{BD4ABAC6-D898-4A66-B3F2-753853AF65F4}" presName="tx1" presStyleLbl="revTx" presStyleIdx="6" presStyleCnt="8"/>
      <dgm:spPr/>
    </dgm:pt>
    <dgm:pt modelId="{FE8F5CB1-BF54-42EF-BBA2-C9812EED3388}" type="pres">
      <dgm:prSet presAssocID="{BD4ABAC6-D898-4A66-B3F2-753853AF65F4}" presName="vert1" presStyleCnt="0"/>
      <dgm:spPr/>
    </dgm:pt>
    <dgm:pt modelId="{240B3852-D66A-4950-848F-D12021D4D070}" type="pres">
      <dgm:prSet presAssocID="{15852BF1-F9BC-4C63-9550-691D6C7AD4CE}" presName="thickLine" presStyleLbl="alignNode1" presStyleIdx="7" presStyleCnt="8"/>
      <dgm:spPr/>
    </dgm:pt>
    <dgm:pt modelId="{5AC91D42-4C13-412D-B6D0-1C7F07EDE26C}" type="pres">
      <dgm:prSet presAssocID="{15852BF1-F9BC-4C63-9550-691D6C7AD4CE}" presName="horz1" presStyleCnt="0"/>
      <dgm:spPr/>
    </dgm:pt>
    <dgm:pt modelId="{1FD959BF-E534-419D-8033-D504691FB6C5}" type="pres">
      <dgm:prSet presAssocID="{15852BF1-F9BC-4C63-9550-691D6C7AD4CE}" presName="tx1" presStyleLbl="revTx" presStyleIdx="7" presStyleCnt="8"/>
      <dgm:spPr/>
    </dgm:pt>
    <dgm:pt modelId="{FF9756D8-4095-4EE4-8363-3250109011BA}" type="pres">
      <dgm:prSet presAssocID="{15852BF1-F9BC-4C63-9550-691D6C7AD4CE}" presName="vert1" presStyleCnt="0"/>
      <dgm:spPr/>
    </dgm:pt>
  </dgm:ptLst>
  <dgm:cxnLst>
    <dgm:cxn modelId="{F0C9E302-2FB2-4876-878D-A2BC7D39FD89}" srcId="{373C63A6-3B28-4442-83F4-42D17F4983C1}" destId="{15852BF1-F9BC-4C63-9550-691D6C7AD4CE}" srcOrd="7" destOrd="0" parTransId="{7430AAB1-A398-470C-9F24-79A993447261}" sibTransId="{2D1A4E71-F5CA-4CEF-BD92-498723103585}"/>
    <dgm:cxn modelId="{B2C6D428-E14A-4B00-A8C7-667F33B9A6B1}" type="presOf" srcId="{BD4ABAC6-D898-4A66-B3F2-753853AF65F4}" destId="{68B46616-0BC3-4EED-8637-05DF764357E6}" srcOrd="0" destOrd="0" presId="urn:microsoft.com/office/officeart/2008/layout/LinedList"/>
    <dgm:cxn modelId="{E02A1E2A-28DA-4536-A9D7-C45CDD788692}" type="presOf" srcId="{15852BF1-F9BC-4C63-9550-691D6C7AD4CE}" destId="{1FD959BF-E534-419D-8033-D504691FB6C5}" srcOrd="0" destOrd="0" presId="urn:microsoft.com/office/officeart/2008/layout/LinedList"/>
    <dgm:cxn modelId="{58045C3B-9ED6-47AC-B34E-5FC58F1E4441}" type="presOf" srcId="{26BD8DBE-790C-40D2-8506-7FEEF9754CAA}" destId="{EAF87F38-BBDF-4DA6-B6DB-E37F1B6965DB}" srcOrd="0" destOrd="0" presId="urn:microsoft.com/office/officeart/2008/layout/LinedList"/>
    <dgm:cxn modelId="{E2CFCD3E-7BE8-4F06-A3FB-1823414E933B}" srcId="{373C63A6-3B28-4442-83F4-42D17F4983C1}" destId="{26BD8DBE-790C-40D2-8506-7FEEF9754CAA}" srcOrd="3" destOrd="0" parTransId="{632BCEB8-EF2A-4801-9416-41BF141F66A9}" sibTransId="{6AECB0E5-87F3-4830-B3FA-21FB44659976}"/>
    <dgm:cxn modelId="{4FCD7842-3125-4847-90BB-A5C450F5DE66}" type="presOf" srcId="{F86B0352-5ED2-4A66-9920-F628A66AADF2}" destId="{4DBCB61E-F60E-430A-AF99-90DBF78E959A}" srcOrd="0" destOrd="0" presId="urn:microsoft.com/office/officeart/2008/layout/LinedList"/>
    <dgm:cxn modelId="{A3031674-72DA-42C4-B2D2-9F30C36F9B90}" type="presOf" srcId="{E415C2F5-3A2D-43A2-9B28-82E062176CB0}" destId="{E5F8CFFE-E954-4852-BAF6-58BBA9DAE4D4}" srcOrd="0" destOrd="0" presId="urn:microsoft.com/office/officeart/2008/layout/LinedList"/>
    <dgm:cxn modelId="{96545B84-76D2-4C04-AFC7-8278117F2D4D}" type="presOf" srcId="{373C63A6-3B28-4442-83F4-42D17F4983C1}" destId="{02400026-735E-4707-8467-1EA7C40E62AD}" srcOrd="0" destOrd="0" presId="urn:microsoft.com/office/officeart/2008/layout/LinedList"/>
    <dgm:cxn modelId="{2DAEAE85-DD61-4B9A-A7DC-D5EBEF20E8A9}" srcId="{373C63A6-3B28-4442-83F4-42D17F4983C1}" destId="{B0C46C31-67C6-424E-AEED-692A79C382CC}" srcOrd="5" destOrd="0" parTransId="{7BF4A35A-2CC5-4012-89FB-0FCFE16F8EBF}" sibTransId="{228A4C96-8A49-43E5-8E39-1B6688F837E9}"/>
    <dgm:cxn modelId="{9C80238D-2C15-4B94-AFC0-869CCE7FC567}" srcId="{373C63A6-3B28-4442-83F4-42D17F4983C1}" destId="{19598820-033A-4AD1-9802-40732E808C69}" srcOrd="4" destOrd="0" parTransId="{12B36105-85A1-4F15-8CF2-00B1F8E199CE}" sibTransId="{F3AA5686-FEB5-44FF-A645-7CB0BA43C41A}"/>
    <dgm:cxn modelId="{E1E98790-F698-4EC2-8410-0CF15B58C8A0}" srcId="{373C63A6-3B28-4442-83F4-42D17F4983C1}" destId="{F86B0352-5ED2-4A66-9920-F628A66AADF2}" srcOrd="0" destOrd="0" parTransId="{80FF8E85-F3FD-465C-BBD5-922D92A79E38}" sibTransId="{40839A80-3502-47CA-A8C3-BF7145B1B496}"/>
    <dgm:cxn modelId="{89C4D097-29E6-4F7B-A8CB-31BED42E02DE}" type="presOf" srcId="{144A717C-5272-472B-83F0-A5CE07E9B150}" destId="{28D825A0-17F8-476B-8ED3-7097015889FB}" srcOrd="0" destOrd="0" presId="urn:microsoft.com/office/officeart/2008/layout/LinedList"/>
    <dgm:cxn modelId="{16922B9F-6276-47E2-B536-7539F3A55F17}" srcId="{373C63A6-3B28-4442-83F4-42D17F4983C1}" destId="{144A717C-5272-472B-83F0-A5CE07E9B150}" srcOrd="1" destOrd="0" parTransId="{0BA767D3-AD10-4BF1-85D5-D2A4A18D8E91}" sibTransId="{EBD77525-A778-4624-A947-940F906E4E3F}"/>
    <dgm:cxn modelId="{C4AB9AAB-2138-4FE7-BC0A-E70715F1D909}" srcId="{373C63A6-3B28-4442-83F4-42D17F4983C1}" destId="{BD4ABAC6-D898-4A66-B3F2-753853AF65F4}" srcOrd="6" destOrd="0" parTransId="{C6D9D901-A7B8-41F4-84B3-E308EEFE85DA}" sibTransId="{EDE4804E-3190-44E6-98A7-4CB69A5F7350}"/>
    <dgm:cxn modelId="{F8DC69AE-DF5B-4ADF-A953-F8D81977BF14}" type="presOf" srcId="{19598820-033A-4AD1-9802-40732E808C69}" destId="{E416E59D-BB88-432B-986A-C0EF7BBC68C3}" srcOrd="0" destOrd="0" presId="urn:microsoft.com/office/officeart/2008/layout/LinedList"/>
    <dgm:cxn modelId="{138388CC-C022-44B2-9D54-E2993EA56718}" type="presOf" srcId="{B0C46C31-67C6-424E-AEED-692A79C382CC}" destId="{DB35AA73-49CF-4928-956E-D8527A17D285}" srcOrd="0" destOrd="0" presId="urn:microsoft.com/office/officeart/2008/layout/LinedList"/>
    <dgm:cxn modelId="{7AC88FD7-DDF9-4C18-B665-CFEC4B3BB336}" srcId="{373C63A6-3B28-4442-83F4-42D17F4983C1}" destId="{E415C2F5-3A2D-43A2-9B28-82E062176CB0}" srcOrd="2" destOrd="0" parTransId="{923D2ADD-8005-4751-84B0-F9E26E4DB515}" sibTransId="{4F5D9CFD-34AB-46D9-9D1B-7AD4C47CB985}"/>
    <dgm:cxn modelId="{21131F4C-9B9C-4F7F-B5C4-4F22255077D4}" type="presParOf" srcId="{02400026-735E-4707-8467-1EA7C40E62AD}" destId="{96566EA5-EFC0-4C06-BADD-85C231CA5E12}" srcOrd="0" destOrd="0" presId="urn:microsoft.com/office/officeart/2008/layout/LinedList"/>
    <dgm:cxn modelId="{E9918128-6FB4-4B32-A625-162F5BD4E424}" type="presParOf" srcId="{02400026-735E-4707-8467-1EA7C40E62AD}" destId="{E8FFE9AB-14A7-428F-8C38-3EDDE38A5C53}" srcOrd="1" destOrd="0" presId="urn:microsoft.com/office/officeart/2008/layout/LinedList"/>
    <dgm:cxn modelId="{0D540130-9E19-45B4-A2AF-AACA4D8038C4}" type="presParOf" srcId="{E8FFE9AB-14A7-428F-8C38-3EDDE38A5C53}" destId="{4DBCB61E-F60E-430A-AF99-90DBF78E959A}" srcOrd="0" destOrd="0" presId="urn:microsoft.com/office/officeart/2008/layout/LinedList"/>
    <dgm:cxn modelId="{C5D718F4-F6DE-430E-A423-C79893EE285E}" type="presParOf" srcId="{E8FFE9AB-14A7-428F-8C38-3EDDE38A5C53}" destId="{97F4B067-7E1E-4169-ACFA-020F276D1424}" srcOrd="1" destOrd="0" presId="urn:microsoft.com/office/officeart/2008/layout/LinedList"/>
    <dgm:cxn modelId="{EEBFBDA4-CEE4-450D-9186-B1B57B483AE7}" type="presParOf" srcId="{02400026-735E-4707-8467-1EA7C40E62AD}" destId="{1598CCF6-07A5-438B-830D-75D2F1FF6F11}" srcOrd="2" destOrd="0" presId="urn:microsoft.com/office/officeart/2008/layout/LinedList"/>
    <dgm:cxn modelId="{DB39CD71-D5C3-4372-821C-F8DF53C35A08}" type="presParOf" srcId="{02400026-735E-4707-8467-1EA7C40E62AD}" destId="{16315C03-573E-479B-BF25-79C27572079B}" srcOrd="3" destOrd="0" presId="urn:microsoft.com/office/officeart/2008/layout/LinedList"/>
    <dgm:cxn modelId="{F6DFE7C2-7AEC-4122-B0FA-922D54B75623}" type="presParOf" srcId="{16315C03-573E-479B-BF25-79C27572079B}" destId="{28D825A0-17F8-476B-8ED3-7097015889FB}" srcOrd="0" destOrd="0" presId="urn:microsoft.com/office/officeart/2008/layout/LinedList"/>
    <dgm:cxn modelId="{65D8484D-A109-4AE1-85E1-159BCF10ACFD}" type="presParOf" srcId="{16315C03-573E-479B-BF25-79C27572079B}" destId="{326672DD-D833-4C9B-8051-089669FB6219}" srcOrd="1" destOrd="0" presId="urn:microsoft.com/office/officeart/2008/layout/LinedList"/>
    <dgm:cxn modelId="{290BC510-D271-40CF-888D-DD05B6090CD2}" type="presParOf" srcId="{02400026-735E-4707-8467-1EA7C40E62AD}" destId="{7B45B13F-6459-4781-8FD8-7547ACC6F294}" srcOrd="4" destOrd="0" presId="urn:microsoft.com/office/officeart/2008/layout/LinedList"/>
    <dgm:cxn modelId="{BFD1BB3A-FDE8-4235-8617-36A7BA9E149A}" type="presParOf" srcId="{02400026-735E-4707-8467-1EA7C40E62AD}" destId="{9F26BB17-F542-490E-B62E-C57C201C353B}" srcOrd="5" destOrd="0" presId="urn:microsoft.com/office/officeart/2008/layout/LinedList"/>
    <dgm:cxn modelId="{4776AD80-3175-4C50-882E-000550838EDA}" type="presParOf" srcId="{9F26BB17-F542-490E-B62E-C57C201C353B}" destId="{E5F8CFFE-E954-4852-BAF6-58BBA9DAE4D4}" srcOrd="0" destOrd="0" presId="urn:microsoft.com/office/officeart/2008/layout/LinedList"/>
    <dgm:cxn modelId="{72CE6EEF-AC02-4CE5-B0EF-8D917353C8EB}" type="presParOf" srcId="{9F26BB17-F542-490E-B62E-C57C201C353B}" destId="{FD397175-2C6A-454D-B19B-86BF8507F85E}" srcOrd="1" destOrd="0" presId="urn:microsoft.com/office/officeart/2008/layout/LinedList"/>
    <dgm:cxn modelId="{A312C588-10C1-4F82-9A7D-DE64BD0EB756}" type="presParOf" srcId="{02400026-735E-4707-8467-1EA7C40E62AD}" destId="{0C1CAF91-5351-4875-A379-E8A3B8673782}" srcOrd="6" destOrd="0" presId="urn:microsoft.com/office/officeart/2008/layout/LinedList"/>
    <dgm:cxn modelId="{6578C278-EB49-4259-88E1-11BDC5E209D7}" type="presParOf" srcId="{02400026-735E-4707-8467-1EA7C40E62AD}" destId="{3C1FADF0-0BB5-43D2-A313-45088B17F74D}" srcOrd="7" destOrd="0" presId="urn:microsoft.com/office/officeart/2008/layout/LinedList"/>
    <dgm:cxn modelId="{A1F49FCF-01B6-4EB2-A170-F600F9AD0CF2}" type="presParOf" srcId="{3C1FADF0-0BB5-43D2-A313-45088B17F74D}" destId="{EAF87F38-BBDF-4DA6-B6DB-E37F1B6965DB}" srcOrd="0" destOrd="0" presId="urn:microsoft.com/office/officeart/2008/layout/LinedList"/>
    <dgm:cxn modelId="{A41E86C8-793F-4CA5-A63F-C72587A3394C}" type="presParOf" srcId="{3C1FADF0-0BB5-43D2-A313-45088B17F74D}" destId="{FF81BF9B-5CBF-4A27-9C68-85B650852371}" srcOrd="1" destOrd="0" presId="urn:microsoft.com/office/officeart/2008/layout/LinedList"/>
    <dgm:cxn modelId="{CD9C0300-02E0-4939-B016-E0C4651026E8}" type="presParOf" srcId="{02400026-735E-4707-8467-1EA7C40E62AD}" destId="{B8401A88-8080-4509-A2E7-F2DE11F50C94}" srcOrd="8" destOrd="0" presId="urn:microsoft.com/office/officeart/2008/layout/LinedList"/>
    <dgm:cxn modelId="{38637C1D-07A3-4B62-8754-45EE0B09730C}" type="presParOf" srcId="{02400026-735E-4707-8467-1EA7C40E62AD}" destId="{7511596E-76E3-4235-BB5E-E39002191AB9}" srcOrd="9" destOrd="0" presId="urn:microsoft.com/office/officeart/2008/layout/LinedList"/>
    <dgm:cxn modelId="{F2004F38-999D-4362-80E7-C9184BFC606A}" type="presParOf" srcId="{7511596E-76E3-4235-BB5E-E39002191AB9}" destId="{E416E59D-BB88-432B-986A-C0EF7BBC68C3}" srcOrd="0" destOrd="0" presId="urn:microsoft.com/office/officeart/2008/layout/LinedList"/>
    <dgm:cxn modelId="{408BAE1C-9751-415F-8473-33CC7FAB314F}" type="presParOf" srcId="{7511596E-76E3-4235-BB5E-E39002191AB9}" destId="{6E8A1D7E-8D17-4598-AC50-0B5A8AC47114}" srcOrd="1" destOrd="0" presId="urn:microsoft.com/office/officeart/2008/layout/LinedList"/>
    <dgm:cxn modelId="{4D546004-2DE8-4645-878D-E7DE46B38D86}" type="presParOf" srcId="{02400026-735E-4707-8467-1EA7C40E62AD}" destId="{41F01ABE-2DFC-4447-A79F-CBC143ED4213}" srcOrd="10" destOrd="0" presId="urn:microsoft.com/office/officeart/2008/layout/LinedList"/>
    <dgm:cxn modelId="{54443325-62D5-4E89-B8E8-C67DB8E5C214}" type="presParOf" srcId="{02400026-735E-4707-8467-1EA7C40E62AD}" destId="{0ABA9B19-69FA-4ACE-8A58-ABC14EB7B8EC}" srcOrd="11" destOrd="0" presId="urn:microsoft.com/office/officeart/2008/layout/LinedList"/>
    <dgm:cxn modelId="{6A9B80C5-07D6-402D-A110-D3DF800CEDDE}" type="presParOf" srcId="{0ABA9B19-69FA-4ACE-8A58-ABC14EB7B8EC}" destId="{DB35AA73-49CF-4928-956E-D8527A17D285}" srcOrd="0" destOrd="0" presId="urn:microsoft.com/office/officeart/2008/layout/LinedList"/>
    <dgm:cxn modelId="{557E799D-626D-4347-A14A-288C0AABA77B}" type="presParOf" srcId="{0ABA9B19-69FA-4ACE-8A58-ABC14EB7B8EC}" destId="{B6C078A2-3E49-47CE-A7B6-A9A68D8C9633}" srcOrd="1" destOrd="0" presId="urn:microsoft.com/office/officeart/2008/layout/LinedList"/>
    <dgm:cxn modelId="{63F1F6CD-D5A2-4A4F-9AFE-A8344DD8DC64}" type="presParOf" srcId="{02400026-735E-4707-8467-1EA7C40E62AD}" destId="{5F8646C0-5E49-4D1D-921C-24B36F98707A}" srcOrd="12" destOrd="0" presId="urn:microsoft.com/office/officeart/2008/layout/LinedList"/>
    <dgm:cxn modelId="{4ACBFD46-D907-4618-BD37-034DD5AE0DFC}" type="presParOf" srcId="{02400026-735E-4707-8467-1EA7C40E62AD}" destId="{45240D8E-F033-4413-86AD-C09C6145CAB6}" srcOrd="13" destOrd="0" presId="urn:microsoft.com/office/officeart/2008/layout/LinedList"/>
    <dgm:cxn modelId="{2DC00B3D-9C5A-4F0F-93C2-89C757D1A9D3}" type="presParOf" srcId="{45240D8E-F033-4413-86AD-C09C6145CAB6}" destId="{68B46616-0BC3-4EED-8637-05DF764357E6}" srcOrd="0" destOrd="0" presId="urn:microsoft.com/office/officeart/2008/layout/LinedList"/>
    <dgm:cxn modelId="{3FD6EAEA-1C8A-42F8-B241-8CAFA354D283}" type="presParOf" srcId="{45240D8E-F033-4413-86AD-C09C6145CAB6}" destId="{FE8F5CB1-BF54-42EF-BBA2-C9812EED3388}" srcOrd="1" destOrd="0" presId="urn:microsoft.com/office/officeart/2008/layout/LinedList"/>
    <dgm:cxn modelId="{B3E41625-3A60-41F1-97D1-3CD445AAE10F}" type="presParOf" srcId="{02400026-735E-4707-8467-1EA7C40E62AD}" destId="{240B3852-D66A-4950-848F-D12021D4D070}" srcOrd="14" destOrd="0" presId="urn:microsoft.com/office/officeart/2008/layout/LinedList"/>
    <dgm:cxn modelId="{D7DBD60F-93B5-4AF2-977D-31730A688BD2}" type="presParOf" srcId="{02400026-735E-4707-8467-1EA7C40E62AD}" destId="{5AC91D42-4C13-412D-B6D0-1C7F07EDE26C}" srcOrd="15" destOrd="0" presId="urn:microsoft.com/office/officeart/2008/layout/LinedList"/>
    <dgm:cxn modelId="{0FFA1C70-12CC-486D-89BF-6F3C02EA7B57}" type="presParOf" srcId="{5AC91D42-4C13-412D-B6D0-1C7F07EDE26C}" destId="{1FD959BF-E534-419D-8033-D504691FB6C5}" srcOrd="0" destOrd="0" presId="urn:microsoft.com/office/officeart/2008/layout/LinedList"/>
    <dgm:cxn modelId="{A61C3D57-1205-4612-A0DF-B218D0EDA8D6}" type="presParOf" srcId="{5AC91D42-4C13-412D-B6D0-1C7F07EDE26C}" destId="{FF9756D8-4095-4EE4-8363-3250109011BA}" srcOrd="1"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373C63A6-3B28-4442-83F4-42D17F4983C1}" type="doc">
      <dgm:prSet loTypeId="urn:microsoft.com/office/officeart/2008/layout/LinedList" loCatId="list" qsTypeId="urn:microsoft.com/office/officeart/2005/8/quickstyle/simple1" qsCatId="simple" csTypeId="urn:microsoft.com/office/officeart/2005/8/colors/accent1_2" csCatId="accent1" phldr="1"/>
      <dgm:spPr/>
      <dgm:t>
        <a:bodyPr/>
        <a:lstStyle/>
        <a:p>
          <a:endParaRPr lang="en-US"/>
        </a:p>
      </dgm:t>
    </dgm:pt>
    <dgm:pt modelId="{F86B0352-5ED2-4A66-9920-F628A66AADF2}">
      <dgm:prSet custT="1"/>
      <dgm:spPr/>
      <dgm:t>
        <a:bodyPr/>
        <a:lstStyle/>
        <a:p>
          <a:r>
            <a:rPr lang="en-US" sz="2000" dirty="0"/>
            <a:t>Mobile mental health for targeted communities such as rural communities with fewer resources for mental health care.</a:t>
          </a:r>
        </a:p>
      </dgm:t>
    </dgm:pt>
    <dgm:pt modelId="{80FF8E85-F3FD-465C-BBD5-922D92A79E38}" type="parTrans" cxnId="{E1E98790-F698-4EC2-8410-0CF15B58C8A0}">
      <dgm:prSet/>
      <dgm:spPr/>
      <dgm:t>
        <a:bodyPr/>
        <a:lstStyle/>
        <a:p>
          <a:endParaRPr lang="en-US"/>
        </a:p>
      </dgm:t>
    </dgm:pt>
    <dgm:pt modelId="{40839A80-3502-47CA-A8C3-BF7145B1B496}" type="sibTrans" cxnId="{E1E98790-F698-4EC2-8410-0CF15B58C8A0}">
      <dgm:prSet/>
      <dgm:spPr/>
      <dgm:t>
        <a:bodyPr/>
        <a:lstStyle/>
        <a:p>
          <a:endParaRPr lang="en-US"/>
        </a:p>
      </dgm:t>
    </dgm:pt>
    <dgm:pt modelId="{144A717C-5272-472B-83F0-A5CE07E9B150}">
      <dgm:prSet custT="1"/>
      <dgm:spPr/>
      <dgm:t>
        <a:bodyPr/>
        <a:lstStyle/>
        <a:p>
          <a:r>
            <a:rPr lang="en-US" sz="2000" dirty="0"/>
            <a:t>Hire staff with training to provide targeted care</a:t>
          </a:r>
          <a:r>
            <a:rPr lang="en-US" sz="2100" dirty="0"/>
            <a:t>.</a:t>
          </a:r>
        </a:p>
      </dgm:t>
    </dgm:pt>
    <dgm:pt modelId="{0BA767D3-AD10-4BF1-85D5-D2A4A18D8E91}" type="parTrans" cxnId="{16922B9F-6276-47E2-B536-7539F3A55F17}">
      <dgm:prSet/>
      <dgm:spPr/>
      <dgm:t>
        <a:bodyPr/>
        <a:lstStyle/>
        <a:p>
          <a:endParaRPr lang="en-US"/>
        </a:p>
      </dgm:t>
    </dgm:pt>
    <dgm:pt modelId="{EBD77525-A778-4624-A947-940F906E4E3F}" type="sibTrans" cxnId="{16922B9F-6276-47E2-B536-7539F3A55F17}">
      <dgm:prSet/>
      <dgm:spPr/>
      <dgm:t>
        <a:bodyPr/>
        <a:lstStyle/>
        <a:p>
          <a:endParaRPr lang="en-US"/>
        </a:p>
      </dgm:t>
    </dgm:pt>
    <dgm:pt modelId="{E415C2F5-3A2D-43A2-9B28-82E062176CB0}">
      <dgm:prSet custT="1"/>
      <dgm:spPr/>
      <dgm:t>
        <a:bodyPr/>
        <a:lstStyle/>
        <a:p>
          <a:r>
            <a:rPr lang="en-US" sz="2000" dirty="0"/>
            <a:t>Provide medication management and limited private therapy sessions.</a:t>
          </a:r>
        </a:p>
      </dgm:t>
    </dgm:pt>
    <dgm:pt modelId="{923D2ADD-8005-4751-84B0-F9E26E4DB515}" type="parTrans" cxnId="{7AC88FD7-DDF9-4C18-B665-CFEC4B3BB336}">
      <dgm:prSet/>
      <dgm:spPr/>
      <dgm:t>
        <a:bodyPr/>
        <a:lstStyle/>
        <a:p>
          <a:endParaRPr lang="en-US"/>
        </a:p>
      </dgm:t>
    </dgm:pt>
    <dgm:pt modelId="{4F5D9CFD-34AB-46D9-9D1B-7AD4C47CB985}" type="sibTrans" cxnId="{7AC88FD7-DDF9-4C18-B665-CFEC4B3BB336}">
      <dgm:prSet/>
      <dgm:spPr/>
      <dgm:t>
        <a:bodyPr/>
        <a:lstStyle/>
        <a:p>
          <a:endParaRPr lang="en-US"/>
        </a:p>
      </dgm:t>
    </dgm:pt>
    <dgm:pt modelId="{26BD8DBE-790C-40D2-8506-7FEEF9754CAA}">
      <dgm:prSet custT="1"/>
      <dgm:spPr/>
      <dgm:t>
        <a:bodyPr/>
        <a:lstStyle/>
        <a:p>
          <a:r>
            <a:rPr lang="en-US" sz="2000" dirty="0"/>
            <a:t>Partner with community resources to provide necessary services.</a:t>
          </a:r>
        </a:p>
      </dgm:t>
    </dgm:pt>
    <dgm:pt modelId="{632BCEB8-EF2A-4801-9416-41BF141F66A9}" type="parTrans" cxnId="{E2CFCD3E-7BE8-4F06-A3FB-1823414E933B}">
      <dgm:prSet/>
      <dgm:spPr/>
      <dgm:t>
        <a:bodyPr/>
        <a:lstStyle/>
        <a:p>
          <a:endParaRPr lang="en-US"/>
        </a:p>
      </dgm:t>
    </dgm:pt>
    <dgm:pt modelId="{6AECB0E5-87F3-4830-B3FA-21FB44659976}" type="sibTrans" cxnId="{E2CFCD3E-7BE8-4F06-A3FB-1823414E933B}">
      <dgm:prSet/>
      <dgm:spPr/>
      <dgm:t>
        <a:bodyPr/>
        <a:lstStyle/>
        <a:p>
          <a:endParaRPr lang="en-US"/>
        </a:p>
      </dgm:t>
    </dgm:pt>
    <dgm:pt modelId="{19598820-033A-4AD1-9802-40732E808C69}">
      <dgm:prSet custT="1"/>
      <dgm:spPr/>
      <dgm:t>
        <a:bodyPr/>
        <a:lstStyle/>
        <a:p>
          <a:r>
            <a:rPr lang="en-US" sz="2000" dirty="0"/>
            <a:t>Identify best marketing tools</a:t>
          </a:r>
          <a:r>
            <a:rPr lang="en-US" sz="2100" dirty="0"/>
            <a:t>.</a:t>
          </a:r>
        </a:p>
      </dgm:t>
    </dgm:pt>
    <dgm:pt modelId="{12B36105-85A1-4F15-8CF2-00B1F8E199CE}" type="parTrans" cxnId="{9C80238D-2C15-4B94-AFC0-869CCE7FC567}">
      <dgm:prSet/>
      <dgm:spPr/>
      <dgm:t>
        <a:bodyPr/>
        <a:lstStyle/>
        <a:p>
          <a:endParaRPr lang="en-US"/>
        </a:p>
      </dgm:t>
    </dgm:pt>
    <dgm:pt modelId="{F3AA5686-FEB5-44FF-A645-7CB0BA43C41A}" type="sibTrans" cxnId="{9C80238D-2C15-4B94-AFC0-869CCE7FC567}">
      <dgm:prSet/>
      <dgm:spPr/>
      <dgm:t>
        <a:bodyPr/>
        <a:lstStyle/>
        <a:p>
          <a:endParaRPr lang="en-US"/>
        </a:p>
      </dgm:t>
    </dgm:pt>
    <dgm:pt modelId="{B0C46C31-67C6-424E-AEED-692A79C382CC}">
      <dgm:prSet custT="1"/>
      <dgm:spPr/>
      <dgm:t>
        <a:bodyPr/>
        <a:lstStyle/>
        <a:p>
          <a:r>
            <a:rPr lang="en-US" sz="2000" dirty="0"/>
            <a:t>Develop educational tools that are inexpensive and easily transported.</a:t>
          </a:r>
        </a:p>
      </dgm:t>
    </dgm:pt>
    <dgm:pt modelId="{7BF4A35A-2CC5-4012-89FB-0FCFE16F8EBF}" type="parTrans" cxnId="{2DAEAE85-DD61-4B9A-A7DC-D5EBEF20E8A9}">
      <dgm:prSet/>
      <dgm:spPr/>
      <dgm:t>
        <a:bodyPr/>
        <a:lstStyle/>
        <a:p>
          <a:endParaRPr lang="en-US"/>
        </a:p>
      </dgm:t>
    </dgm:pt>
    <dgm:pt modelId="{228A4C96-8A49-43E5-8E39-1B6688F837E9}" type="sibTrans" cxnId="{2DAEAE85-DD61-4B9A-A7DC-D5EBEF20E8A9}">
      <dgm:prSet/>
      <dgm:spPr/>
      <dgm:t>
        <a:bodyPr/>
        <a:lstStyle/>
        <a:p>
          <a:endParaRPr lang="en-US"/>
        </a:p>
      </dgm:t>
    </dgm:pt>
    <dgm:pt modelId="{BD4ABAC6-D898-4A66-B3F2-753853AF65F4}">
      <dgm:prSet custT="1"/>
      <dgm:spPr/>
      <dgm:t>
        <a:bodyPr/>
        <a:lstStyle/>
        <a:p>
          <a:r>
            <a:rPr lang="en-US" sz="2000" dirty="0"/>
            <a:t>Identify locations that may be used and develop a schedule</a:t>
          </a:r>
        </a:p>
      </dgm:t>
    </dgm:pt>
    <dgm:pt modelId="{C6D9D901-A7B8-41F4-84B3-E308EEFE85DA}" type="parTrans" cxnId="{C4AB9AAB-2138-4FE7-BC0A-E70715F1D909}">
      <dgm:prSet/>
      <dgm:spPr/>
      <dgm:t>
        <a:bodyPr/>
        <a:lstStyle/>
        <a:p>
          <a:endParaRPr lang="en-US"/>
        </a:p>
      </dgm:t>
    </dgm:pt>
    <dgm:pt modelId="{EDE4804E-3190-44E6-98A7-4CB69A5F7350}" type="sibTrans" cxnId="{C4AB9AAB-2138-4FE7-BC0A-E70715F1D909}">
      <dgm:prSet/>
      <dgm:spPr/>
      <dgm:t>
        <a:bodyPr/>
        <a:lstStyle/>
        <a:p>
          <a:endParaRPr lang="en-US"/>
        </a:p>
      </dgm:t>
    </dgm:pt>
    <dgm:pt modelId="{15852BF1-F9BC-4C63-9550-691D6C7AD4CE}">
      <dgm:prSet custT="1"/>
      <dgm:spPr/>
      <dgm:t>
        <a:bodyPr/>
        <a:lstStyle/>
        <a:p>
          <a:r>
            <a:rPr lang="en-US" sz="1400" dirty="0"/>
            <a:t>(Mobile Health Map, n.d.)</a:t>
          </a:r>
        </a:p>
      </dgm:t>
    </dgm:pt>
    <dgm:pt modelId="{7430AAB1-A398-470C-9F24-79A993447261}" type="parTrans" cxnId="{F0C9E302-2FB2-4876-878D-A2BC7D39FD89}">
      <dgm:prSet/>
      <dgm:spPr/>
      <dgm:t>
        <a:bodyPr/>
        <a:lstStyle/>
        <a:p>
          <a:endParaRPr lang="en-US"/>
        </a:p>
      </dgm:t>
    </dgm:pt>
    <dgm:pt modelId="{2D1A4E71-F5CA-4CEF-BD92-498723103585}" type="sibTrans" cxnId="{F0C9E302-2FB2-4876-878D-A2BC7D39FD89}">
      <dgm:prSet/>
      <dgm:spPr/>
      <dgm:t>
        <a:bodyPr/>
        <a:lstStyle/>
        <a:p>
          <a:endParaRPr lang="en-US"/>
        </a:p>
      </dgm:t>
    </dgm:pt>
    <dgm:pt modelId="{02400026-735E-4707-8467-1EA7C40E62AD}" type="pres">
      <dgm:prSet presAssocID="{373C63A6-3B28-4442-83F4-42D17F4983C1}" presName="vert0" presStyleCnt="0">
        <dgm:presLayoutVars>
          <dgm:dir/>
          <dgm:animOne val="branch"/>
          <dgm:animLvl val="lvl"/>
        </dgm:presLayoutVars>
      </dgm:prSet>
      <dgm:spPr/>
    </dgm:pt>
    <dgm:pt modelId="{96566EA5-EFC0-4C06-BADD-85C231CA5E12}" type="pres">
      <dgm:prSet presAssocID="{F86B0352-5ED2-4A66-9920-F628A66AADF2}" presName="thickLine" presStyleLbl="alignNode1" presStyleIdx="0" presStyleCnt="8"/>
      <dgm:spPr/>
    </dgm:pt>
    <dgm:pt modelId="{E8FFE9AB-14A7-428F-8C38-3EDDE38A5C53}" type="pres">
      <dgm:prSet presAssocID="{F86B0352-5ED2-4A66-9920-F628A66AADF2}" presName="horz1" presStyleCnt="0"/>
      <dgm:spPr/>
    </dgm:pt>
    <dgm:pt modelId="{4DBCB61E-F60E-430A-AF99-90DBF78E959A}" type="pres">
      <dgm:prSet presAssocID="{F86B0352-5ED2-4A66-9920-F628A66AADF2}" presName="tx1" presStyleLbl="revTx" presStyleIdx="0" presStyleCnt="8" custScaleY="136661"/>
      <dgm:spPr/>
    </dgm:pt>
    <dgm:pt modelId="{97F4B067-7E1E-4169-ACFA-020F276D1424}" type="pres">
      <dgm:prSet presAssocID="{F86B0352-5ED2-4A66-9920-F628A66AADF2}" presName="vert1" presStyleCnt="0"/>
      <dgm:spPr/>
    </dgm:pt>
    <dgm:pt modelId="{1598CCF6-07A5-438B-830D-75D2F1FF6F11}" type="pres">
      <dgm:prSet presAssocID="{144A717C-5272-472B-83F0-A5CE07E9B150}" presName="thickLine" presStyleLbl="alignNode1" presStyleIdx="1" presStyleCnt="8"/>
      <dgm:spPr/>
    </dgm:pt>
    <dgm:pt modelId="{16315C03-573E-479B-BF25-79C27572079B}" type="pres">
      <dgm:prSet presAssocID="{144A717C-5272-472B-83F0-A5CE07E9B150}" presName="horz1" presStyleCnt="0"/>
      <dgm:spPr/>
    </dgm:pt>
    <dgm:pt modelId="{28D825A0-17F8-476B-8ED3-7097015889FB}" type="pres">
      <dgm:prSet presAssocID="{144A717C-5272-472B-83F0-A5CE07E9B150}" presName="tx1" presStyleLbl="revTx" presStyleIdx="1" presStyleCnt="8"/>
      <dgm:spPr/>
    </dgm:pt>
    <dgm:pt modelId="{326672DD-D833-4C9B-8051-089669FB6219}" type="pres">
      <dgm:prSet presAssocID="{144A717C-5272-472B-83F0-A5CE07E9B150}" presName="vert1" presStyleCnt="0"/>
      <dgm:spPr/>
    </dgm:pt>
    <dgm:pt modelId="{7B45B13F-6459-4781-8FD8-7547ACC6F294}" type="pres">
      <dgm:prSet presAssocID="{E415C2F5-3A2D-43A2-9B28-82E062176CB0}" presName="thickLine" presStyleLbl="alignNode1" presStyleIdx="2" presStyleCnt="8"/>
      <dgm:spPr/>
    </dgm:pt>
    <dgm:pt modelId="{9F26BB17-F542-490E-B62E-C57C201C353B}" type="pres">
      <dgm:prSet presAssocID="{E415C2F5-3A2D-43A2-9B28-82E062176CB0}" presName="horz1" presStyleCnt="0"/>
      <dgm:spPr/>
    </dgm:pt>
    <dgm:pt modelId="{E5F8CFFE-E954-4852-BAF6-58BBA9DAE4D4}" type="pres">
      <dgm:prSet presAssocID="{E415C2F5-3A2D-43A2-9B28-82E062176CB0}" presName="tx1" presStyleLbl="revTx" presStyleIdx="2" presStyleCnt="8"/>
      <dgm:spPr/>
    </dgm:pt>
    <dgm:pt modelId="{FD397175-2C6A-454D-B19B-86BF8507F85E}" type="pres">
      <dgm:prSet presAssocID="{E415C2F5-3A2D-43A2-9B28-82E062176CB0}" presName="vert1" presStyleCnt="0"/>
      <dgm:spPr/>
    </dgm:pt>
    <dgm:pt modelId="{0C1CAF91-5351-4875-A379-E8A3B8673782}" type="pres">
      <dgm:prSet presAssocID="{26BD8DBE-790C-40D2-8506-7FEEF9754CAA}" presName="thickLine" presStyleLbl="alignNode1" presStyleIdx="3" presStyleCnt="8"/>
      <dgm:spPr/>
    </dgm:pt>
    <dgm:pt modelId="{3C1FADF0-0BB5-43D2-A313-45088B17F74D}" type="pres">
      <dgm:prSet presAssocID="{26BD8DBE-790C-40D2-8506-7FEEF9754CAA}" presName="horz1" presStyleCnt="0"/>
      <dgm:spPr/>
    </dgm:pt>
    <dgm:pt modelId="{EAF87F38-BBDF-4DA6-B6DB-E37F1B6965DB}" type="pres">
      <dgm:prSet presAssocID="{26BD8DBE-790C-40D2-8506-7FEEF9754CAA}" presName="tx1" presStyleLbl="revTx" presStyleIdx="3" presStyleCnt="8"/>
      <dgm:spPr/>
    </dgm:pt>
    <dgm:pt modelId="{FF81BF9B-5CBF-4A27-9C68-85B650852371}" type="pres">
      <dgm:prSet presAssocID="{26BD8DBE-790C-40D2-8506-7FEEF9754CAA}" presName="vert1" presStyleCnt="0"/>
      <dgm:spPr/>
    </dgm:pt>
    <dgm:pt modelId="{B8401A88-8080-4509-A2E7-F2DE11F50C94}" type="pres">
      <dgm:prSet presAssocID="{19598820-033A-4AD1-9802-40732E808C69}" presName="thickLine" presStyleLbl="alignNode1" presStyleIdx="4" presStyleCnt="8"/>
      <dgm:spPr/>
    </dgm:pt>
    <dgm:pt modelId="{7511596E-76E3-4235-BB5E-E39002191AB9}" type="pres">
      <dgm:prSet presAssocID="{19598820-033A-4AD1-9802-40732E808C69}" presName="horz1" presStyleCnt="0"/>
      <dgm:spPr/>
    </dgm:pt>
    <dgm:pt modelId="{E416E59D-BB88-432B-986A-C0EF7BBC68C3}" type="pres">
      <dgm:prSet presAssocID="{19598820-033A-4AD1-9802-40732E808C69}" presName="tx1" presStyleLbl="revTx" presStyleIdx="4" presStyleCnt="8"/>
      <dgm:spPr/>
    </dgm:pt>
    <dgm:pt modelId="{6E8A1D7E-8D17-4598-AC50-0B5A8AC47114}" type="pres">
      <dgm:prSet presAssocID="{19598820-033A-4AD1-9802-40732E808C69}" presName="vert1" presStyleCnt="0"/>
      <dgm:spPr/>
    </dgm:pt>
    <dgm:pt modelId="{41F01ABE-2DFC-4447-A79F-CBC143ED4213}" type="pres">
      <dgm:prSet presAssocID="{B0C46C31-67C6-424E-AEED-692A79C382CC}" presName="thickLine" presStyleLbl="alignNode1" presStyleIdx="5" presStyleCnt="8"/>
      <dgm:spPr/>
    </dgm:pt>
    <dgm:pt modelId="{0ABA9B19-69FA-4ACE-8A58-ABC14EB7B8EC}" type="pres">
      <dgm:prSet presAssocID="{B0C46C31-67C6-424E-AEED-692A79C382CC}" presName="horz1" presStyleCnt="0"/>
      <dgm:spPr/>
    </dgm:pt>
    <dgm:pt modelId="{DB35AA73-49CF-4928-956E-D8527A17D285}" type="pres">
      <dgm:prSet presAssocID="{B0C46C31-67C6-424E-AEED-692A79C382CC}" presName="tx1" presStyleLbl="revTx" presStyleIdx="5" presStyleCnt="8"/>
      <dgm:spPr/>
    </dgm:pt>
    <dgm:pt modelId="{B6C078A2-3E49-47CE-A7B6-A9A68D8C9633}" type="pres">
      <dgm:prSet presAssocID="{B0C46C31-67C6-424E-AEED-692A79C382CC}" presName="vert1" presStyleCnt="0"/>
      <dgm:spPr/>
    </dgm:pt>
    <dgm:pt modelId="{5F8646C0-5E49-4D1D-921C-24B36F98707A}" type="pres">
      <dgm:prSet presAssocID="{BD4ABAC6-D898-4A66-B3F2-753853AF65F4}" presName="thickLine" presStyleLbl="alignNode1" presStyleIdx="6" presStyleCnt="8"/>
      <dgm:spPr/>
    </dgm:pt>
    <dgm:pt modelId="{45240D8E-F033-4413-86AD-C09C6145CAB6}" type="pres">
      <dgm:prSet presAssocID="{BD4ABAC6-D898-4A66-B3F2-753853AF65F4}" presName="horz1" presStyleCnt="0"/>
      <dgm:spPr/>
    </dgm:pt>
    <dgm:pt modelId="{68B46616-0BC3-4EED-8637-05DF764357E6}" type="pres">
      <dgm:prSet presAssocID="{BD4ABAC6-D898-4A66-B3F2-753853AF65F4}" presName="tx1" presStyleLbl="revTx" presStyleIdx="6" presStyleCnt="8"/>
      <dgm:spPr/>
    </dgm:pt>
    <dgm:pt modelId="{FE8F5CB1-BF54-42EF-BBA2-C9812EED3388}" type="pres">
      <dgm:prSet presAssocID="{BD4ABAC6-D898-4A66-B3F2-753853AF65F4}" presName="vert1" presStyleCnt="0"/>
      <dgm:spPr/>
    </dgm:pt>
    <dgm:pt modelId="{240B3852-D66A-4950-848F-D12021D4D070}" type="pres">
      <dgm:prSet presAssocID="{15852BF1-F9BC-4C63-9550-691D6C7AD4CE}" presName="thickLine" presStyleLbl="alignNode1" presStyleIdx="7" presStyleCnt="8"/>
      <dgm:spPr/>
    </dgm:pt>
    <dgm:pt modelId="{5AC91D42-4C13-412D-B6D0-1C7F07EDE26C}" type="pres">
      <dgm:prSet presAssocID="{15852BF1-F9BC-4C63-9550-691D6C7AD4CE}" presName="horz1" presStyleCnt="0"/>
      <dgm:spPr/>
    </dgm:pt>
    <dgm:pt modelId="{1FD959BF-E534-419D-8033-D504691FB6C5}" type="pres">
      <dgm:prSet presAssocID="{15852BF1-F9BC-4C63-9550-691D6C7AD4CE}" presName="tx1" presStyleLbl="revTx" presStyleIdx="7" presStyleCnt="8"/>
      <dgm:spPr/>
    </dgm:pt>
    <dgm:pt modelId="{FF9756D8-4095-4EE4-8363-3250109011BA}" type="pres">
      <dgm:prSet presAssocID="{15852BF1-F9BC-4C63-9550-691D6C7AD4CE}" presName="vert1" presStyleCnt="0"/>
      <dgm:spPr/>
    </dgm:pt>
  </dgm:ptLst>
  <dgm:cxnLst>
    <dgm:cxn modelId="{F0C9E302-2FB2-4876-878D-A2BC7D39FD89}" srcId="{373C63A6-3B28-4442-83F4-42D17F4983C1}" destId="{15852BF1-F9BC-4C63-9550-691D6C7AD4CE}" srcOrd="7" destOrd="0" parTransId="{7430AAB1-A398-470C-9F24-79A993447261}" sibTransId="{2D1A4E71-F5CA-4CEF-BD92-498723103585}"/>
    <dgm:cxn modelId="{B2C6D428-E14A-4B00-A8C7-667F33B9A6B1}" type="presOf" srcId="{BD4ABAC6-D898-4A66-B3F2-753853AF65F4}" destId="{68B46616-0BC3-4EED-8637-05DF764357E6}" srcOrd="0" destOrd="0" presId="urn:microsoft.com/office/officeart/2008/layout/LinedList"/>
    <dgm:cxn modelId="{E02A1E2A-28DA-4536-A9D7-C45CDD788692}" type="presOf" srcId="{15852BF1-F9BC-4C63-9550-691D6C7AD4CE}" destId="{1FD959BF-E534-419D-8033-D504691FB6C5}" srcOrd="0" destOrd="0" presId="urn:microsoft.com/office/officeart/2008/layout/LinedList"/>
    <dgm:cxn modelId="{58045C3B-9ED6-47AC-B34E-5FC58F1E4441}" type="presOf" srcId="{26BD8DBE-790C-40D2-8506-7FEEF9754CAA}" destId="{EAF87F38-BBDF-4DA6-B6DB-E37F1B6965DB}" srcOrd="0" destOrd="0" presId="urn:microsoft.com/office/officeart/2008/layout/LinedList"/>
    <dgm:cxn modelId="{E2CFCD3E-7BE8-4F06-A3FB-1823414E933B}" srcId="{373C63A6-3B28-4442-83F4-42D17F4983C1}" destId="{26BD8DBE-790C-40D2-8506-7FEEF9754CAA}" srcOrd="3" destOrd="0" parTransId="{632BCEB8-EF2A-4801-9416-41BF141F66A9}" sibTransId="{6AECB0E5-87F3-4830-B3FA-21FB44659976}"/>
    <dgm:cxn modelId="{4FCD7842-3125-4847-90BB-A5C450F5DE66}" type="presOf" srcId="{F86B0352-5ED2-4A66-9920-F628A66AADF2}" destId="{4DBCB61E-F60E-430A-AF99-90DBF78E959A}" srcOrd="0" destOrd="0" presId="urn:microsoft.com/office/officeart/2008/layout/LinedList"/>
    <dgm:cxn modelId="{A3031674-72DA-42C4-B2D2-9F30C36F9B90}" type="presOf" srcId="{E415C2F5-3A2D-43A2-9B28-82E062176CB0}" destId="{E5F8CFFE-E954-4852-BAF6-58BBA9DAE4D4}" srcOrd="0" destOrd="0" presId="urn:microsoft.com/office/officeart/2008/layout/LinedList"/>
    <dgm:cxn modelId="{96545B84-76D2-4C04-AFC7-8278117F2D4D}" type="presOf" srcId="{373C63A6-3B28-4442-83F4-42D17F4983C1}" destId="{02400026-735E-4707-8467-1EA7C40E62AD}" srcOrd="0" destOrd="0" presId="urn:microsoft.com/office/officeart/2008/layout/LinedList"/>
    <dgm:cxn modelId="{2DAEAE85-DD61-4B9A-A7DC-D5EBEF20E8A9}" srcId="{373C63A6-3B28-4442-83F4-42D17F4983C1}" destId="{B0C46C31-67C6-424E-AEED-692A79C382CC}" srcOrd="5" destOrd="0" parTransId="{7BF4A35A-2CC5-4012-89FB-0FCFE16F8EBF}" sibTransId="{228A4C96-8A49-43E5-8E39-1B6688F837E9}"/>
    <dgm:cxn modelId="{9C80238D-2C15-4B94-AFC0-869CCE7FC567}" srcId="{373C63A6-3B28-4442-83F4-42D17F4983C1}" destId="{19598820-033A-4AD1-9802-40732E808C69}" srcOrd="4" destOrd="0" parTransId="{12B36105-85A1-4F15-8CF2-00B1F8E199CE}" sibTransId="{F3AA5686-FEB5-44FF-A645-7CB0BA43C41A}"/>
    <dgm:cxn modelId="{E1E98790-F698-4EC2-8410-0CF15B58C8A0}" srcId="{373C63A6-3B28-4442-83F4-42D17F4983C1}" destId="{F86B0352-5ED2-4A66-9920-F628A66AADF2}" srcOrd="0" destOrd="0" parTransId="{80FF8E85-F3FD-465C-BBD5-922D92A79E38}" sibTransId="{40839A80-3502-47CA-A8C3-BF7145B1B496}"/>
    <dgm:cxn modelId="{89C4D097-29E6-4F7B-A8CB-31BED42E02DE}" type="presOf" srcId="{144A717C-5272-472B-83F0-A5CE07E9B150}" destId="{28D825A0-17F8-476B-8ED3-7097015889FB}" srcOrd="0" destOrd="0" presId="urn:microsoft.com/office/officeart/2008/layout/LinedList"/>
    <dgm:cxn modelId="{16922B9F-6276-47E2-B536-7539F3A55F17}" srcId="{373C63A6-3B28-4442-83F4-42D17F4983C1}" destId="{144A717C-5272-472B-83F0-A5CE07E9B150}" srcOrd="1" destOrd="0" parTransId="{0BA767D3-AD10-4BF1-85D5-D2A4A18D8E91}" sibTransId="{EBD77525-A778-4624-A947-940F906E4E3F}"/>
    <dgm:cxn modelId="{C4AB9AAB-2138-4FE7-BC0A-E70715F1D909}" srcId="{373C63A6-3B28-4442-83F4-42D17F4983C1}" destId="{BD4ABAC6-D898-4A66-B3F2-753853AF65F4}" srcOrd="6" destOrd="0" parTransId="{C6D9D901-A7B8-41F4-84B3-E308EEFE85DA}" sibTransId="{EDE4804E-3190-44E6-98A7-4CB69A5F7350}"/>
    <dgm:cxn modelId="{F8DC69AE-DF5B-4ADF-A953-F8D81977BF14}" type="presOf" srcId="{19598820-033A-4AD1-9802-40732E808C69}" destId="{E416E59D-BB88-432B-986A-C0EF7BBC68C3}" srcOrd="0" destOrd="0" presId="urn:microsoft.com/office/officeart/2008/layout/LinedList"/>
    <dgm:cxn modelId="{138388CC-C022-44B2-9D54-E2993EA56718}" type="presOf" srcId="{B0C46C31-67C6-424E-AEED-692A79C382CC}" destId="{DB35AA73-49CF-4928-956E-D8527A17D285}" srcOrd="0" destOrd="0" presId="urn:microsoft.com/office/officeart/2008/layout/LinedList"/>
    <dgm:cxn modelId="{7AC88FD7-DDF9-4C18-B665-CFEC4B3BB336}" srcId="{373C63A6-3B28-4442-83F4-42D17F4983C1}" destId="{E415C2F5-3A2D-43A2-9B28-82E062176CB0}" srcOrd="2" destOrd="0" parTransId="{923D2ADD-8005-4751-84B0-F9E26E4DB515}" sibTransId="{4F5D9CFD-34AB-46D9-9D1B-7AD4C47CB985}"/>
    <dgm:cxn modelId="{21131F4C-9B9C-4F7F-B5C4-4F22255077D4}" type="presParOf" srcId="{02400026-735E-4707-8467-1EA7C40E62AD}" destId="{96566EA5-EFC0-4C06-BADD-85C231CA5E12}" srcOrd="0" destOrd="0" presId="urn:microsoft.com/office/officeart/2008/layout/LinedList"/>
    <dgm:cxn modelId="{E9918128-6FB4-4B32-A625-162F5BD4E424}" type="presParOf" srcId="{02400026-735E-4707-8467-1EA7C40E62AD}" destId="{E8FFE9AB-14A7-428F-8C38-3EDDE38A5C53}" srcOrd="1" destOrd="0" presId="urn:microsoft.com/office/officeart/2008/layout/LinedList"/>
    <dgm:cxn modelId="{0D540130-9E19-45B4-A2AF-AACA4D8038C4}" type="presParOf" srcId="{E8FFE9AB-14A7-428F-8C38-3EDDE38A5C53}" destId="{4DBCB61E-F60E-430A-AF99-90DBF78E959A}" srcOrd="0" destOrd="0" presId="urn:microsoft.com/office/officeart/2008/layout/LinedList"/>
    <dgm:cxn modelId="{C5D718F4-F6DE-430E-A423-C79893EE285E}" type="presParOf" srcId="{E8FFE9AB-14A7-428F-8C38-3EDDE38A5C53}" destId="{97F4B067-7E1E-4169-ACFA-020F276D1424}" srcOrd="1" destOrd="0" presId="urn:microsoft.com/office/officeart/2008/layout/LinedList"/>
    <dgm:cxn modelId="{EEBFBDA4-CEE4-450D-9186-B1B57B483AE7}" type="presParOf" srcId="{02400026-735E-4707-8467-1EA7C40E62AD}" destId="{1598CCF6-07A5-438B-830D-75D2F1FF6F11}" srcOrd="2" destOrd="0" presId="urn:microsoft.com/office/officeart/2008/layout/LinedList"/>
    <dgm:cxn modelId="{DB39CD71-D5C3-4372-821C-F8DF53C35A08}" type="presParOf" srcId="{02400026-735E-4707-8467-1EA7C40E62AD}" destId="{16315C03-573E-479B-BF25-79C27572079B}" srcOrd="3" destOrd="0" presId="urn:microsoft.com/office/officeart/2008/layout/LinedList"/>
    <dgm:cxn modelId="{F6DFE7C2-7AEC-4122-B0FA-922D54B75623}" type="presParOf" srcId="{16315C03-573E-479B-BF25-79C27572079B}" destId="{28D825A0-17F8-476B-8ED3-7097015889FB}" srcOrd="0" destOrd="0" presId="urn:microsoft.com/office/officeart/2008/layout/LinedList"/>
    <dgm:cxn modelId="{65D8484D-A109-4AE1-85E1-159BCF10ACFD}" type="presParOf" srcId="{16315C03-573E-479B-BF25-79C27572079B}" destId="{326672DD-D833-4C9B-8051-089669FB6219}" srcOrd="1" destOrd="0" presId="urn:microsoft.com/office/officeart/2008/layout/LinedList"/>
    <dgm:cxn modelId="{290BC510-D271-40CF-888D-DD05B6090CD2}" type="presParOf" srcId="{02400026-735E-4707-8467-1EA7C40E62AD}" destId="{7B45B13F-6459-4781-8FD8-7547ACC6F294}" srcOrd="4" destOrd="0" presId="urn:microsoft.com/office/officeart/2008/layout/LinedList"/>
    <dgm:cxn modelId="{BFD1BB3A-FDE8-4235-8617-36A7BA9E149A}" type="presParOf" srcId="{02400026-735E-4707-8467-1EA7C40E62AD}" destId="{9F26BB17-F542-490E-B62E-C57C201C353B}" srcOrd="5" destOrd="0" presId="urn:microsoft.com/office/officeart/2008/layout/LinedList"/>
    <dgm:cxn modelId="{4776AD80-3175-4C50-882E-000550838EDA}" type="presParOf" srcId="{9F26BB17-F542-490E-B62E-C57C201C353B}" destId="{E5F8CFFE-E954-4852-BAF6-58BBA9DAE4D4}" srcOrd="0" destOrd="0" presId="urn:microsoft.com/office/officeart/2008/layout/LinedList"/>
    <dgm:cxn modelId="{72CE6EEF-AC02-4CE5-B0EF-8D917353C8EB}" type="presParOf" srcId="{9F26BB17-F542-490E-B62E-C57C201C353B}" destId="{FD397175-2C6A-454D-B19B-86BF8507F85E}" srcOrd="1" destOrd="0" presId="urn:microsoft.com/office/officeart/2008/layout/LinedList"/>
    <dgm:cxn modelId="{A312C588-10C1-4F82-9A7D-DE64BD0EB756}" type="presParOf" srcId="{02400026-735E-4707-8467-1EA7C40E62AD}" destId="{0C1CAF91-5351-4875-A379-E8A3B8673782}" srcOrd="6" destOrd="0" presId="urn:microsoft.com/office/officeart/2008/layout/LinedList"/>
    <dgm:cxn modelId="{6578C278-EB49-4259-88E1-11BDC5E209D7}" type="presParOf" srcId="{02400026-735E-4707-8467-1EA7C40E62AD}" destId="{3C1FADF0-0BB5-43D2-A313-45088B17F74D}" srcOrd="7" destOrd="0" presId="urn:microsoft.com/office/officeart/2008/layout/LinedList"/>
    <dgm:cxn modelId="{A1F49FCF-01B6-4EB2-A170-F600F9AD0CF2}" type="presParOf" srcId="{3C1FADF0-0BB5-43D2-A313-45088B17F74D}" destId="{EAF87F38-BBDF-4DA6-B6DB-E37F1B6965DB}" srcOrd="0" destOrd="0" presId="urn:microsoft.com/office/officeart/2008/layout/LinedList"/>
    <dgm:cxn modelId="{A41E86C8-793F-4CA5-A63F-C72587A3394C}" type="presParOf" srcId="{3C1FADF0-0BB5-43D2-A313-45088B17F74D}" destId="{FF81BF9B-5CBF-4A27-9C68-85B650852371}" srcOrd="1" destOrd="0" presId="urn:microsoft.com/office/officeart/2008/layout/LinedList"/>
    <dgm:cxn modelId="{CD9C0300-02E0-4939-B016-E0C4651026E8}" type="presParOf" srcId="{02400026-735E-4707-8467-1EA7C40E62AD}" destId="{B8401A88-8080-4509-A2E7-F2DE11F50C94}" srcOrd="8" destOrd="0" presId="urn:microsoft.com/office/officeart/2008/layout/LinedList"/>
    <dgm:cxn modelId="{38637C1D-07A3-4B62-8754-45EE0B09730C}" type="presParOf" srcId="{02400026-735E-4707-8467-1EA7C40E62AD}" destId="{7511596E-76E3-4235-BB5E-E39002191AB9}" srcOrd="9" destOrd="0" presId="urn:microsoft.com/office/officeart/2008/layout/LinedList"/>
    <dgm:cxn modelId="{F2004F38-999D-4362-80E7-C9184BFC606A}" type="presParOf" srcId="{7511596E-76E3-4235-BB5E-E39002191AB9}" destId="{E416E59D-BB88-432B-986A-C0EF7BBC68C3}" srcOrd="0" destOrd="0" presId="urn:microsoft.com/office/officeart/2008/layout/LinedList"/>
    <dgm:cxn modelId="{408BAE1C-9751-415F-8473-33CC7FAB314F}" type="presParOf" srcId="{7511596E-76E3-4235-BB5E-E39002191AB9}" destId="{6E8A1D7E-8D17-4598-AC50-0B5A8AC47114}" srcOrd="1" destOrd="0" presId="urn:microsoft.com/office/officeart/2008/layout/LinedList"/>
    <dgm:cxn modelId="{4D546004-2DE8-4645-878D-E7DE46B38D86}" type="presParOf" srcId="{02400026-735E-4707-8467-1EA7C40E62AD}" destId="{41F01ABE-2DFC-4447-A79F-CBC143ED4213}" srcOrd="10" destOrd="0" presId="urn:microsoft.com/office/officeart/2008/layout/LinedList"/>
    <dgm:cxn modelId="{54443325-62D5-4E89-B8E8-C67DB8E5C214}" type="presParOf" srcId="{02400026-735E-4707-8467-1EA7C40E62AD}" destId="{0ABA9B19-69FA-4ACE-8A58-ABC14EB7B8EC}" srcOrd="11" destOrd="0" presId="urn:microsoft.com/office/officeart/2008/layout/LinedList"/>
    <dgm:cxn modelId="{6A9B80C5-07D6-402D-A110-D3DF800CEDDE}" type="presParOf" srcId="{0ABA9B19-69FA-4ACE-8A58-ABC14EB7B8EC}" destId="{DB35AA73-49CF-4928-956E-D8527A17D285}" srcOrd="0" destOrd="0" presId="urn:microsoft.com/office/officeart/2008/layout/LinedList"/>
    <dgm:cxn modelId="{557E799D-626D-4347-A14A-288C0AABA77B}" type="presParOf" srcId="{0ABA9B19-69FA-4ACE-8A58-ABC14EB7B8EC}" destId="{B6C078A2-3E49-47CE-A7B6-A9A68D8C9633}" srcOrd="1" destOrd="0" presId="urn:microsoft.com/office/officeart/2008/layout/LinedList"/>
    <dgm:cxn modelId="{63F1F6CD-D5A2-4A4F-9AFE-A8344DD8DC64}" type="presParOf" srcId="{02400026-735E-4707-8467-1EA7C40E62AD}" destId="{5F8646C0-5E49-4D1D-921C-24B36F98707A}" srcOrd="12" destOrd="0" presId="urn:microsoft.com/office/officeart/2008/layout/LinedList"/>
    <dgm:cxn modelId="{4ACBFD46-D907-4618-BD37-034DD5AE0DFC}" type="presParOf" srcId="{02400026-735E-4707-8467-1EA7C40E62AD}" destId="{45240D8E-F033-4413-86AD-C09C6145CAB6}" srcOrd="13" destOrd="0" presId="urn:microsoft.com/office/officeart/2008/layout/LinedList"/>
    <dgm:cxn modelId="{2DC00B3D-9C5A-4F0F-93C2-89C757D1A9D3}" type="presParOf" srcId="{45240D8E-F033-4413-86AD-C09C6145CAB6}" destId="{68B46616-0BC3-4EED-8637-05DF764357E6}" srcOrd="0" destOrd="0" presId="urn:microsoft.com/office/officeart/2008/layout/LinedList"/>
    <dgm:cxn modelId="{3FD6EAEA-1C8A-42F8-B241-8CAFA354D283}" type="presParOf" srcId="{45240D8E-F033-4413-86AD-C09C6145CAB6}" destId="{FE8F5CB1-BF54-42EF-BBA2-C9812EED3388}" srcOrd="1" destOrd="0" presId="urn:microsoft.com/office/officeart/2008/layout/LinedList"/>
    <dgm:cxn modelId="{B3E41625-3A60-41F1-97D1-3CD445AAE10F}" type="presParOf" srcId="{02400026-735E-4707-8467-1EA7C40E62AD}" destId="{240B3852-D66A-4950-848F-D12021D4D070}" srcOrd="14" destOrd="0" presId="urn:microsoft.com/office/officeart/2008/layout/LinedList"/>
    <dgm:cxn modelId="{D7DBD60F-93B5-4AF2-977D-31730A688BD2}" type="presParOf" srcId="{02400026-735E-4707-8467-1EA7C40E62AD}" destId="{5AC91D42-4C13-412D-B6D0-1C7F07EDE26C}" srcOrd="15" destOrd="0" presId="urn:microsoft.com/office/officeart/2008/layout/LinedList"/>
    <dgm:cxn modelId="{0FFA1C70-12CC-486D-89BF-6F3C02EA7B57}" type="presParOf" srcId="{5AC91D42-4C13-412D-B6D0-1C7F07EDE26C}" destId="{1FD959BF-E534-419D-8033-D504691FB6C5}" srcOrd="0" destOrd="0" presId="urn:microsoft.com/office/officeart/2008/layout/LinedList"/>
    <dgm:cxn modelId="{A61C3D57-1205-4612-A0DF-B218D0EDA8D6}" type="presParOf" srcId="{5AC91D42-4C13-412D-B6D0-1C7F07EDE26C}" destId="{FF9756D8-4095-4EE4-8363-3250109011BA}" srcOrd="1"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373C63A6-3B28-4442-83F4-42D17F4983C1}" type="doc">
      <dgm:prSet loTypeId="urn:microsoft.com/office/officeart/2008/layout/LinedList" loCatId="list" qsTypeId="urn:microsoft.com/office/officeart/2005/8/quickstyle/simple1" qsCatId="simple" csTypeId="urn:microsoft.com/office/officeart/2005/8/colors/accent1_2" csCatId="accent1" phldr="1"/>
      <dgm:spPr/>
      <dgm:t>
        <a:bodyPr/>
        <a:lstStyle/>
        <a:p>
          <a:endParaRPr lang="en-US"/>
        </a:p>
      </dgm:t>
    </dgm:pt>
    <dgm:pt modelId="{F86B0352-5ED2-4A66-9920-F628A66AADF2}">
      <dgm:prSet custT="1"/>
      <dgm:spPr/>
      <dgm:t>
        <a:bodyPr/>
        <a:lstStyle/>
        <a:p>
          <a:r>
            <a:rPr lang="en-US" sz="2000" dirty="0"/>
            <a:t>Remote Area Medical (RAM) units provide free vision, dental, and medical services to underserved and uninsured individuals.  </a:t>
          </a:r>
        </a:p>
      </dgm:t>
    </dgm:pt>
    <dgm:pt modelId="{80FF8E85-F3FD-465C-BBD5-922D92A79E38}" type="parTrans" cxnId="{E1E98790-F698-4EC2-8410-0CF15B58C8A0}">
      <dgm:prSet/>
      <dgm:spPr/>
      <dgm:t>
        <a:bodyPr/>
        <a:lstStyle/>
        <a:p>
          <a:endParaRPr lang="en-US"/>
        </a:p>
      </dgm:t>
    </dgm:pt>
    <dgm:pt modelId="{40839A80-3502-47CA-A8C3-BF7145B1B496}" type="sibTrans" cxnId="{E1E98790-F698-4EC2-8410-0CF15B58C8A0}">
      <dgm:prSet/>
      <dgm:spPr/>
      <dgm:t>
        <a:bodyPr/>
        <a:lstStyle/>
        <a:p>
          <a:endParaRPr lang="en-US"/>
        </a:p>
      </dgm:t>
    </dgm:pt>
    <dgm:pt modelId="{144A717C-5272-472B-83F0-A5CE07E9B150}">
      <dgm:prSet custT="1"/>
      <dgm:spPr/>
      <dgm:t>
        <a:bodyPr/>
        <a:lstStyle/>
        <a:p>
          <a:r>
            <a:rPr lang="en-US" sz="2000" dirty="0"/>
            <a:t>RAM units provide dental cleanings, fillings, and extractions. </a:t>
          </a:r>
        </a:p>
      </dgm:t>
    </dgm:pt>
    <dgm:pt modelId="{0BA767D3-AD10-4BF1-85D5-D2A4A18D8E91}" type="parTrans" cxnId="{16922B9F-6276-47E2-B536-7539F3A55F17}">
      <dgm:prSet/>
      <dgm:spPr/>
      <dgm:t>
        <a:bodyPr/>
        <a:lstStyle/>
        <a:p>
          <a:endParaRPr lang="en-US"/>
        </a:p>
      </dgm:t>
    </dgm:pt>
    <dgm:pt modelId="{EBD77525-A778-4624-A947-940F906E4E3F}" type="sibTrans" cxnId="{16922B9F-6276-47E2-B536-7539F3A55F17}">
      <dgm:prSet/>
      <dgm:spPr/>
      <dgm:t>
        <a:bodyPr/>
        <a:lstStyle/>
        <a:p>
          <a:endParaRPr lang="en-US"/>
        </a:p>
      </dgm:t>
    </dgm:pt>
    <dgm:pt modelId="{E415C2F5-3A2D-43A2-9B28-82E062176CB0}">
      <dgm:prSet custT="1"/>
      <dgm:spPr/>
      <dgm:t>
        <a:bodyPr/>
        <a:lstStyle/>
        <a:p>
          <a:r>
            <a:rPr lang="en-US" sz="2000" dirty="0"/>
            <a:t>RAM - Complete dilated eye exams, glaucoma testing, diabetic retinopathy testing, glasses made on site.</a:t>
          </a:r>
        </a:p>
      </dgm:t>
    </dgm:pt>
    <dgm:pt modelId="{923D2ADD-8005-4751-84B0-F9E26E4DB515}" type="parTrans" cxnId="{7AC88FD7-DDF9-4C18-B665-CFEC4B3BB336}">
      <dgm:prSet/>
      <dgm:spPr/>
      <dgm:t>
        <a:bodyPr/>
        <a:lstStyle/>
        <a:p>
          <a:endParaRPr lang="en-US"/>
        </a:p>
      </dgm:t>
    </dgm:pt>
    <dgm:pt modelId="{4F5D9CFD-34AB-46D9-9D1B-7AD4C47CB985}" type="sibTrans" cxnId="{7AC88FD7-DDF9-4C18-B665-CFEC4B3BB336}">
      <dgm:prSet/>
      <dgm:spPr/>
      <dgm:t>
        <a:bodyPr/>
        <a:lstStyle/>
        <a:p>
          <a:endParaRPr lang="en-US"/>
        </a:p>
      </dgm:t>
    </dgm:pt>
    <dgm:pt modelId="{26BD8DBE-790C-40D2-8506-7FEEF9754CAA}">
      <dgm:prSet custT="1"/>
      <dgm:spPr/>
      <dgm:t>
        <a:bodyPr/>
        <a:lstStyle/>
        <a:p>
          <a:r>
            <a:rPr lang="en-US" sz="2000" dirty="0"/>
            <a:t>RAM- General medicine and preventative (e.g., breast exams, diabetes screenings, physicals).</a:t>
          </a:r>
        </a:p>
      </dgm:t>
    </dgm:pt>
    <dgm:pt modelId="{632BCEB8-EF2A-4801-9416-41BF141F66A9}" type="parTrans" cxnId="{E2CFCD3E-7BE8-4F06-A3FB-1823414E933B}">
      <dgm:prSet/>
      <dgm:spPr/>
      <dgm:t>
        <a:bodyPr/>
        <a:lstStyle/>
        <a:p>
          <a:endParaRPr lang="en-US"/>
        </a:p>
      </dgm:t>
    </dgm:pt>
    <dgm:pt modelId="{6AECB0E5-87F3-4830-B3FA-21FB44659976}" type="sibTrans" cxnId="{E2CFCD3E-7BE8-4F06-A3FB-1823414E933B}">
      <dgm:prSet/>
      <dgm:spPr/>
      <dgm:t>
        <a:bodyPr/>
        <a:lstStyle/>
        <a:p>
          <a:endParaRPr lang="en-US"/>
        </a:p>
      </dgm:t>
    </dgm:pt>
    <dgm:pt modelId="{19598820-033A-4AD1-9802-40732E808C69}">
      <dgm:prSet custT="1"/>
      <dgm:spPr/>
      <dgm:t>
        <a:bodyPr/>
        <a:lstStyle/>
        <a:p>
          <a:r>
            <a:rPr lang="en-US" sz="2000" dirty="0"/>
            <a:t>Mobile Mental Health Transitional Care (MMHTC) units will provide free mental health services to underserved and uninsured individuals.</a:t>
          </a:r>
        </a:p>
      </dgm:t>
    </dgm:pt>
    <dgm:pt modelId="{12B36105-85A1-4F15-8CF2-00B1F8E199CE}" type="parTrans" cxnId="{9C80238D-2C15-4B94-AFC0-869CCE7FC567}">
      <dgm:prSet/>
      <dgm:spPr/>
      <dgm:t>
        <a:bodyPr/>
        <a:lstStyle/>
        <a:p>
          <a:endParaRPr lang="en-US"/>
        </a:p>
      </dgm:t>
    </dgm:pt>
    <dgm:pt modelId="{F3AA5686-FEB5-44FF-A645-7CB0BA43C41A}" type="sibTrans" cxnId="{9C80238D-2C15-4B94-AFC0-869CCE7FC567}">
      <dgm:prSet/>
      <dgm:spPr/>
      <dgm:t>
        <a:bodyPr/>
        <a:lstStyle/>
        <a:p>
          <a:endParaRPr lang="en-US"/>
        </a:p>
      </dgm:t>
    </dgm:pt>
    <dgm:pt modelId="{B0C46C31-67C6-424E-AEED-692A79C382CC}">
      <dgm:prSet custT="1"/>
      <dgm:spPr/>
      <dgm:t>
        <a:bodyPr/>
        <a:lstStyle/>
        <a:p>
          <a:r>
            <a:rPr lang="en-US" sz="2000" dirty="0"/>
            <a:t>MMHTC units will provide mental health assessments, follow up  transitional care, and therapy.</a:t>
          </a:r>
        </a:p>
      </dgm:t>
    </dgm:pt>
    <dgm:pt modelId="{7BF4A35A-2CC5-4012-89FB-0FCFE16F8EBF}" type="parTrans" cxnId="{2DAEAE85-DD61-4B9A-A7DC-D5EBEF20E8A9}">
      <dgm:prSet/>
      <dgm:spPr/>
      <dgm:t>
        <a:bodyPr/>
        <a:lstStyle/>
        <a:p>
          <a:endParaRPr lang="en-US"/>
        </a:p>
      </dgm:t>
    </dgm:pt>
    <dgm:pt modelId="{228A4C96-8A49-43E5-8E39-1B6688F837E9}" type="sibTrans" cxnId="{2DAEAE85-DD61-4B9A-A7DC-D5EBEF20E8A9}">
      <dgm:prSet/>
      <dgm:spPr/>
      <dgm:t>
        <a:bodyPr/>
        <a:lstStyle/>
        <a:p>
          <a:endParaRPr lang="en-US"/>
        </a:p>
      </dgm:t>
    </dgm:pt>
    <dgm:pt modelId="{BD4ABAC6-D898-4A66-B3F2-753853AF65F4}">
      <dgm:prSet custT="1"/>
      <dgm:spPr/>
      <dgm:t>
        <a:bodyPr/>
        <a:lstStyle/>
        <a:p>
          <a:r>
            <a:rPr lang="en-US" sz="2000" dirty="0"/>
            <a:t>MMHTC – screenings for depression (PHQ-9) and anxiety (GAD-7) with referrals if needed.</a:t>
          </a:r>
        </a:p>
      </dgm:t>
    </dgm:pt>
    <dgm:pt modelId="{C6D9D901-A7B8-41F4-84B3-E308EEFE85DA}" type="parTrans" cxnId="{C4AB9AAB-2138-4FE7-BC0A-E70715F1D909}">
      <dgm:prSet/>
      <dgm:spPr/>
      <dgm:t>
        <a:bodyPr/>
        <a:lstStyle/>
        <a:p>
          <a:endParaRPr lang="en-US"/>
        </a:p>
      </dgm:t>
    </dgm:pt>
    <dgm:pt modelId="{EDE4804E-3190-44E6-98A7-4CB69A5F7350}" type="sibTrans" cxnId="{C4AB9AAB-2138-4FE7-BC0A-E70715F1D909}">
      <dgm:prSet/>
      <dgm:spPr/>
      <dgm:t>
        <a:bodyPr/>
        <a:lstStyle/>
        <a:p>
          <a:endParaRPr lang="en-US"/>
        </a:p>
      </dgm:t>
    </dgm:pt>
    <dgm:pt modelId="{15852BF1-F9BC-4C63-9550-691D6C7AD4CE}">
      <dgm:prSet custT="1"/>
      <dgm:spPr/>
      <dgm:t>
        <a:bodyPr/>
        <a:lstStyle/>
        <a:p>
          <a:r>
            <a:rPr lang="en-US" sz="1400" dirty="0"/>
            <a:t>(Remote Area Medical Volunteer Corps., 2022)</a:t>
          </a:r>
        </a:p>
      </dgm:t>
    </dgm:pt>
    <dgm:pt modelId="{7430AAB1-A398-470C-9F24-79A993447261}" type="parTrans" cxnId="{F0C9E302-2FB2-4876-878D-A2BC7D39FD89}">
      <dgm:prSet/>
      <dgm:spPr/>
      <dgm:t>
        <a:bodyPr/>
        <a:lstStyle/>
        <a:p>
          <a:endParaRPr lang="en-US"/>
        </a:p>
      </dgm:t>
    </dgm:pt>
    <dgm:pt modelId="{2D1A4E71-F5CA-4CEF-BD92-498723103585}" type="sibTrans" cxnId="{F0C9E302-2FB2-4876-878D-A2BC7D39FD89}">
      <dgm:prSet/>
      <dgm:spPr/>
      <dgm:t>
        <a:bodyPr/>
        <a:lstStyle/>
        <a:p>
          <a:endParaRPr lang="en-US"/>
        </a:p>
      </dgm:t>
    </dgm:pt>
    <dgm:pt modelId="{02400026-735E-4707-8467-1EA7C40E62AD}" type="pres">
      <dgm:prSet presAssocID="{373C63A6-3B28-4442-83F4-42D17F4983C1}" presName="vert0" presStyleCnt="0">
        <dgm:presLayoutVars>
          <dgm:dir/>
          <dgm:animOne val="branch"/>
          <dgm:animLvl val="lvl"/>
        </dgm:presLayoutVars>
      </dgm:prSet>
      <dgm:spPr/>
    </dgm:pt>
    <dgm:pt modelId="{96566EA5-EFC0-4C06-BADD-85C231CA5E12}" type="pres">
      <dgm:prSet presAssocID="{F86B0352-5ED2-4A66-9920-F628A66AADF2}" presName="thickLine" presStyleLbl="alignNode1" presStyleIdx="0" presStyleCnt="8"/>
      <dgm:spPr/>
    </dgm:pt>
    <dgm:pt modelId="{E8FFE9AB-14A7-428F-8C38-3EDDE38A5C53}" type="pres">
      <dgm:prSet presAssocID="{F86B0352-5ED2-4A66-9920-F628A66AADF2}" presName="horz1" presStyleCnt="0"/>
      <dgm:spPr/>
    </dgm:pt>
    <dgm:pt modelId="{4DBCB61E-F60E-430A-AF99-90DBF78E959A}" type="pres">
      <dgm:prSet presAssocID="{F86B0352-5ED2-4A66-9920-F628A66AADF2}" presName="tx1" presStyleLbl="revTx" presStyleIdx="0" presStyleCnt="8" custScaleY="157018"/>
      <dgm:spPr/>
    </dgm:pt>
    <dgm:pt modelId="{97F4B067-7E1E-4169-ACFA-020F276D1424}" type="pres">
      <dgm:prSet presAssocID="{F86B0352-5ED2-4A66-9920-F628A66AADF2}" presName="vert1" presStyleCnt="0"/>
      <dgm:spPr/>
    </dgm:pt>
    <dgm:pt modelId="{1598CCF6-07A5-438B-830D-75D2F1FF6F11}" type="pres">
      <dgm:prSet presAssocID="{144A717C-5272-472B-83F0-A5CE07E9B150}" presName="thickLine" presStyleLbl="alignNode1" presStyleIdx="1" presStyleCnt="8"/>
      <dgm:spPr/>
    </dgm:pt>
    <dgm:pt modelId="{16315C03-573E-479B-BF25-79C27572079B}" type="pres">
      <dgm:prSet presAssocID="{144A717C-5272-472B-83F0-A5CE07E9B150}" presName="horz1" presStyleCnt="0"/>
      <dgm:spPr/>
    </dgm:pt>
    <dgm:pt modelId="{28D825A0-17F8-476B-8ED3-7097015889FB}" type="pres">
      <dgm:prSet presAssocID="{144A717C-5272-472B-83F0-A5CE07E9B150}" presName="tx1" presStyleLbl="revTx" presStyleIdx="1" presStyleCnt="8"/>
      <dgm:spPr/>
    </dgm:pt>
    <dgm:pt modelId="{326672DD-D833-4C9B-8051-089669FB6219}" type="pres">
      <dgm:prSet presAssocID="{144A717C-5272-472B-83F0-A5CE07E9B150}" presName="vert1" presStyleCnt="0"/>
      <dgm:spPr/>
    </dgm:pt>
    <dgm:pt modelId="{7B45B13F-6459-4781-8FD8-7547ACC6F294}" type="pres">
      <dgm:prSet presAssocID="{E415C2F5-3A2D-43A2-9B28-82E062176CB0}" presName="thickLine" presStyleLbl="alignNode1" presStyleIdx="2" presStyleCnt="8"/>
      <dgm:spPr/>
    </dgm:pt>
    <dgm:pt modelId="{9F26BB17-F542-490E-B62E-C57C201C353B}" type="pres">
      <dgm:prSet presAssocID="{E415C2F5-3A2D-43A2-9B28-82E062176CB0}" presName="horz1" presStyleCnt="0"/>
      <dgm:spPr/>
    </dgm:pt>
    <dgm:pt modelId="{E5F8CFFE-E954-4852-BAF6-58BBA9DAE4D4}" type="pres">
      <dgm:prSet presAssocID="{E415C2F5-3A2D-43A2-9B28-82E062176CB0}" presName="tx1" presStyleLbl="revTx" presStyleIdx="2" presStyleCnt="8" custScaleY="159002"/>
      <dgm:spPr/>
    </dgm:pt>
    <dgm:pt modelId="{FD397175-2C6A-454D-B19B-86BF8507F85E}" type="pres">
      <dgm:prSet presAssocID="{E415C2F5-3A2D-43A2-9B28-82E062176CB0}" presName="vert1" presStyleCnt="0"/>
      <dgm:spPr/>
    </dgm:pt>
    <dgm:pt modelId="{0C1CAF91-5351-4875-A379-E8A3B8673782}" type="pres">
      <dgm:prSet presAssocID="{26BD8DBE-790C-40D2-8506-7FEEF9754CAA}" presName="thickLine" presStyleLbl="alignNode1" presStyleIdx="3" presStyleCnt="8"/>
      <dgm:spPr/>
    </dgm:pt>
    <dgm:pt modelId="{3C1FADF0-0BB5-43D2-A313-45088B17F74D}" type="pres">
      <dgm:prSet presAssocID="{26BD8DBE-790C-40D2-8506-7FEEF9754CAA}" presName="horz1" presStyleCnt="0"/>
      <dgm:spPr/>
    </dgm:pt>
    <dgm:pt modelId="{EAF87F38-BBDF-4DA6-B6DB-E37F1B6965DB}" type="pres">
      <dgm:prSet presAssocID="{26BD8DBE-790C-40D2-8506-7FEEF9754CAA}" presName="tx1" presStyleLbl="revTx" presStyleIdx="3" presStyleCnt="8"/>
      <dgm:spPr/>
    </dgm:pt>
    <dgm:pt modelId="{FF81BF9B-5CBF-4A27-9C68-85B650852371}" type="pres">
      <dgm:prSet presAssocID="{26BD8DBE-790C-40D2-8506-7FEEF9754CAA}" presName="vert1" presStyleCnt="0"/>
      <dgm:spPr/>
    </dgm:pt>
    <dgm:pt modelId="{B8401A88-8080-4509-A2E7-F2DE11F50C94}" type="pres">
      <dgm:prSet presAssocID="{19598820-033A-4AD1-9802-40732E808C69}" presName="thickLine" presStyleLbl="alignNode1" presStyleIdx="4" presStyleCnt="8"/>
      <dgm:spPr/>
    </dgm:pt>
    <dgm:pt modelId="{7511596E-76E3-4235-BB5E-E39002191AB9}" type="pres">
      <dgm:prSet presAssocID="{19598820-033A-4AD1-9802-40732E808C69}" presName="horz1" presStyleCnt="0"/>
      <dgm:spPr/>
    </dgm:pt>
    <dgm:pt modelId="{E416E59D-BB88-432B-986A-C0EF7BBC68C3}" type="pres">
      <dgm:prSet presAssocID="{19598820-033A-4AD1-9802-40732E808C69}" presName="tx1" presStyleLbl="revTx" presStyleIdx="4" presStyleCnt="8" custScaleY="178662"/>
      <dgm:spPr/>
    </dgm:pt>
    <dgm:pt modelId="{6E8A1D7E-8D17-4598-AC50-0B5A8AC47114}" type="pres">
      <dgm:prSet presAssocID="{19598820-033A-4AD1-9802-40732E808C69}" presName="vert1" presStyleCnt="0"/>
      <dgm:spPr/>
    </dgm:pt>
    <dgm:pt modelId="{41F01ABE-2DFC-4447-A79F-CBC143ED4213}" type="pres">
      <dgm:prSet presAssocID="{B0C46C31-67C6-424E-AEED-692A79C382CC}" presName="thickLine" presStyleLbl="alignNode1" presStyleIdx="5" presStyleCnt="8"/>
      <dgm:spPr/>
    </dgm:pt>
    <dgm:pt modelId="{0ABA9B19-69FA-4ACE-8A58-ABC14EB7B8EC}" type="pres">
      <dgm:prSet presAssocID="{B0C46C31-67C6-424E-AEED-692A79C382CC}" presName="horz1" presStyleCnt="0"/>
      <dgm:spPr/>
    </dgm:pt>
    <dgm:pt modelId="{DB35AA73-49CF-4928-956E-D8527A17D285}" type="pres">
      <dgm:prSet presAssocID="{B0C46C31-67C6-424E-AEED-692A79C382CC}" presName="tx1" presStyleLbl="revTx" presStyleIdx="5" presStyleCnt="8"/>
      <dgm:spPr/>
    </dgm:pt>
    <dgm:pt modelId="{B6C078A2-3E49-47CE-A7B6-A9A68D8C9633}" type="pres">
      <dgm:prSet presAssocID="{B0C46C31-67C6-424E-AEED-692A79C382CC}" presName="vert1" presStyleCnt="0"/>
      <dgm:spPr/>
    </dgm:pt>
    <dgm:pt modelId="{5F8646C0-5E49-4D1D-921C-24B36F98707A}" type="pres">
      <dgm:prSet presAssocID="{BD4ABAC6-D898-4A66-B3F2-753853AF65F4}" presName="thickLine" presStyleLbl="alignNode1" presStyleIdx="6" presStyleCnt="8"/>
      <dgm:spPr/>
    </dgm:pt>
    <dgm:pt modelId="{45240D8E-F033-4413-86AD-C09C6145CAB6}" type="pres">
      <dgm:prSet presAssocID="{BD4ABAC6-D898-4A66-B3F2-753853AF65F4}" presName="horz1" presStyleCnt="0"/>
      <dgm:spPr/>
    </dgm:pt>
    <dgm:pt modelId="{68B46616-0BC3-4EED-8637-05DF764357E6}" type="pres">
      <dgm:prSet presAssocID="{BD4ABAC6-D898-4A66-B3F2-753853AF65F4}" presName="tx1" presStyleLbl="revTx" presStyleIdx="6" presStyleCnt="8"/>
      <dgm:spPr/>
    </dgm:pt>
    <dgm:pt modelId="{FE8F5CB1-BF54-42EF-BBA2-C9812EED3388}" type="pres">
      <dgm:prSet presAssocID="{BD4ABAC6-D898-4A66-B3F2-753853AF65F4}" presName="vert1" presStyleCnt="0"/>
      <dgm:spPr/>
    </dgm:pt>
    <dgm:pt modelId="{240B3852-D66A-4950-848F-D12021D4D070}" type="pres">
      <dgm:prSet presAssocID="{15852BF1-F9BC-4C63-9550-691D6C7AD4CE}" presName="thickLine" presStyleLbl="alignNode1" presStyleIdx="7" presStyleCnt="8"/>
      <dgm:spPr/>
    </dgm:pt>
    <dgm:pt modelId="{5AC91D42-4C13-412D-B6D0-1C7F07EDE26C}" type="pres">
      <dgm:prSet presAssocID="{15852BF1-F9BC-4C63-9550-691D6C7AD4CE}" presName="horz1" presStyleCnt="0"/>
      <dgm:spPr/>
    </dgm:pt>
    <dgm:pt modelId="{1FD959BF-E534-419D-8033-D504691FB6C5}" type="pres">
      <dgm:prSet presAssocID="{15852BF1-F9BC-4C63-9550-691D6C7AD4CE}" presName="tx1" presStyleLbl="revTx" presStyleIdx="7" presStyleCnt="8"/>
      <dgm:spPr/>
    </dgm:pt>
    <dgm:pt modelId="{FF9756D8-4095-4EE4-8363-3250109011BA}" type="pres">
      <dgm:prSet presAssocID="{15852BF1-F9BC-4C63-9550-691D6C7AD4CE}" presName="vert1" presStyleCnt="0"/>
      <dgm:spPr/>
    </dgm:pt>
  </dgm:ptLst>
  <dgm:cxnLst>
    <dgm:cxn modelId="{F0C9E302-2FB2-4876-878D-A2BC7D39FD89}" srcId="{373C63A6-3B28-4442-83F4-42D17F4983C1}" destId="{15852BF1-F9BC-4C63-9550-691D6C7AD4CE}" srcOrd="7" destOrd="0" parTransId="{7430AAB1-A398-470C-9F24-79A993447261}" sibTransId="{2D1A4E71-F5CA-4CEF-BD92-498723103585}"/>
    <dgm:cxn modelId="{B2C6D428-E14A-4B00-A8C7-667F33B9A6B1}" type="presOf" srcId="{BD4ABAC6-D898-4A66-B3F2-753853AF65F4}" destId="{68B46616-0BC3-4EED-8637-05DF764357E6}" srcOrd="0" destOrd="0" presId="urn:microsoft.com/office/officeart/2008/layout/LinedList"/>
    <dgm:cxn modelId="{E02A1E2A-28DA-4536-A9D7-C45CDD788692}" type="presOf" srcId="{15852BF1-F9BC-4C63-9550-691D6C7AD4CE}" destId="{1FD959BF-E534-419D-8033-D504691FB6C5}" srcOrd="0" destOrd="0" presId="urn:microsoft.com/office/officeart/2008/layout/LinedList"/>
    <dgm:cxn modelId="{58045C3B-9ED6-47AC-B34E-5FC58F1E4441}" type="presOf" srcId="{26BD8DBE-790C-40D2-8506-7FEEF9754CAA}" destId="{EAF87F38-BBDF-4DA6-B6DB-E37F1B6965DB}" srcOrd="0" destOrd="0" presId="urn:microsoft.com/office/officeart/2008/layout/LinedList"/>
    <dgm:cxn modelId="{E2CFCD3E-7BE8-4F06-A3FB-1823414E933B}" srcId="{373C63A6-3B28-4442-83F4-42D17F4983C1}" destId="{26BD8DBE-790C-40D2-8506-7FEEF9754CAA}" srcOrd="3" destOrd="0" parTransId="{632BCEB8-EF2A-4801-9416-41BF141F66A9}" sibTransId="{6AECB0E5-87F3-4830-B3FA-21FB44659976}"/>
    <dgm:cxn modelId="{4FCD7842-3125-4847-90BB-A5C450F5DE66}" type="presOf" srcId="{F86B0352-5ED2-4A66-9920-F628A66AADF2}" destId="{4DBCB61E-F60E-430A-AF99-90DBF78E959A}" srcOrd="0" destOrd="0" presId="urn:microsoft.com/office/officeart/2008/layout/LinedList"/>
    <dgm:cxn modelId="{A3031674-72DA-42C4-B2D2-9F30C36F9B90}" type="presOf" srcId="{E415C2F5-3A2D-43A2-9B28-82E062176CB0}" destId="{E5F8CFFE-E954-4852-BAF6-58BBA9DAE4D4}" srcOrd="0" destOrd="0" presId="urn:microsoft.com/office/officeart/2008/layout/LinedList"/>
    <dgm:cxn modelId="{96545B84-76D2-4C04-AFC7-8278117F2D4D}" type="presOf" srcId="{373C63A6-3B28-4442-83F4-42D17F4983C1}" destId="{02400026-735E-4707-8467-1EA7C40E62AD}" srcOrd="0" destOrd="0" presId="urn:microsoft.com/office/officeart/2008/layout/LinedList"/>
    <dgm:cxn modelId="{2DAEAE85-DD61-4B9A-A7DC-D5EBEF20E8A9}" srcId="{373C63A6-3B28-4442-83F4-42D17F4983C1}" destId="{B0C46C31-67C6-424E-AEED-692A79C382CC}" srcOrd="5" destOrd="0" parTransId="{7BF4A35A-2CC5-4012-89FB-0FCFE16F8EBF}" sibTransId="{228A4C96-8A49-43E5-8E39-1B6688F837E9}"/>
    <dgm:cxn modelId="{9C80238D-2C15-4B94-AFC0-869CCE7FC567}" srcId="{373C63A6-3B28-4442-83F4-42D17F4983C1}" destId="{19598820-033A-4AD1-9802-40732E808C69}" srcOrd="4" destOrd="0" parTransId="{12B36105-85A1-4F15-8CF2-00B1F8E199CE}" sibTransId="{F3AA5686-FEB5-44FF-A645-7CB0BA43C41A}"/>
    <dgm:cxn modelId="{E1E98790-F698-4EC2-8410-0CF15B58C8A0}" srcId="{373C63A6-3B28-4442-83F4-42D17F4983C1}" destId="{F86B0352-5ED2-4A66-9920-F628A66AADF2}" srcOrd="0" destOrd="0" parTransId="{80FF8E85-F3FD-465C-BBD5-922D92A79E38}" sibTransId="{40839A80-3502-47CA-A8C3-BF7145B1B496}"/>
    <dgm:cxn modelId="{89C4D097-29E6-4F7B-A8CB-31BED42E02DE}" type="presOf" srcId="{144A717C-5272-472B-83F0-A5CE07E9B150}" destId="{28D825A0-17F8-476B-8ED3-7097015889FB}" srcOrd="0" destOrd="0" presId="urn:microsoft.com/office/officeart/2008/layout/LinedList"/>
    <dgm:cxn modelId="{16922B9F-6276-47E2-B536-7539F3A55F17}" srcId="{373C63A6-3B28-4442-83F4-42D17F4983C1}" destId="{144A717C-5272-472B-83F0-A5CE07E9B150}" srcOrd="1" destOrd="0" parTransId="{0BA767D3-AD10-4BF1-85D5-D2A4A18D8E91}" sibTransId="{EBD77525-A778-4624-A947-940F906E4E3F}"/>
    <dgm:cxn modelId="{C4AB9AAB-2138-4FE7-BC0A-E70715F1D909}" srcId="{373C63A6-3B28-4442-83F4-42D17F4983C1}" destId="{BD4ABAC6-D898-4A66-B3F2-753853AF65F4}" srcOrd="6" destOrd="0" parTransId="{C6D9D901-A7B8-41F4-84B3-E308EEFE85DA}" sibTransId="{EDE4804E-3190-44E6-98A7-4CB69A5F7350}"/>
    <dgm:cxn modelId="{F8DC69AE-DF5B-4ADF-A953-F8D81977BF14}" type="presOf" srcId="{19598820-033A-4AD1-9802-40732E808C69}" destId="{E416E59D-BB88-432B-986A-C0EF7BBC68C3}" srcOrd="0" destOrd="0" presId="urn:microsoft.com/office/officeart/2008/layout/LinedList"/>
    <dgm:cxn modelId="{138388CC-C022-44B2-9D54-E2993EA56718}" type="presOf" srcId="{B0C46C31-67C6-424E-AEED-692A79C382CC}" destId="{DB35AA73-49CF-4928-956E-D8527A17D285}" srcOrd="0" destOrd="0" presId="urn:microsoft.com/office/officeart/2008/layout/LinedList"/>
    <dgm:cxn modelId="{7AC88FD7-DDF9-4C18-B665-CFEC4B3BB336}" srcId="{373C63A6-3B28-4442-83F4-42D17F4983C1}" destId="{E415C2F5-3A2D-43A2-9B28-82E062176CB0}" srcOrd="2" destOrd="0" parTransId="{923D2ADD-8005-4751-84B0-F9E26E4DB515}" sibTransId="{4F5D9CFD-34AB-46D9-9D1B-7AD4C47CB985}"/>
    <dgm:cxn modelId="{21131F4C-9B9C-4F7F-B5C4-4F22255077D4}" type="presParOf" srcId="{02400026-735E-4707-8467-1EA7C40E62AD}" destId="{96566EA5-EFC0-4C06-BADD-85C231CA5E12}" srcOrd="0" destOrd="0" presId="urn:microsoft.com/office/officeart/2008/layout/LinedList"/>
    <dgm:cxn modelId="{E9918128-6FB4-4B32-A625-162F5BD4E424}" type="presParOf" srcId="{02400026-735E-4707-8467-1EA7C40E62AD}" destId="{E8FFE9AB-14A7-428F-8C38-3EDDE38A5C53}" srcOrd="1" destOrd="0" presId="urn:microsoft.com/office/officeart/2008/layout/LinedList"/>
    <dgm:cxn modelId="{0D540130-9E19-45B4-A2AF-AACA4D8038C4}" type="presParOf" srcId="{E8FFE9AB-14A7-428F-8C38-3EDDE38A5C53}" destId="{4DBCB61E-F60E-430A-AF99-90DBF78E959A}" srcOrd="0" destOrd="0" presId="urn:microsoft.com/office/officeart/2008/layout/LinedList"/>
    <dgm:cxn modelId="{C5D718F4-F6DE-430E-A423-C79893EE285E}" type="presParOf" srcId="{E8FFE9AB-14A7-428F-8C38-3EDDE38A5C53}" destId="{97F4B067-7E1E-4169-ACFA-020F276D1424}" srcOrd="1" destOrd="0" presId="urn:microsoft.com/office/officeart/2008/layout/LinedList"/>
    <dgm:cxn modelId="{EEBFBDA4-CEE4-450D-9186-B1B57B483AE7}" type="presParOf" srcId="{02400026-735E-4707-8467-1EA7C40E62AD}" destId="{1598CCF6-07A5-438B-830D-75D2F1FF6F11}" srcOrd="2" destOrd="0" presId="urn:microsoft.com/office/officeart/2008/layout/LinedList"/>
    <dgm:cxn modelId="{DB39CD71-D5C3-4372-821C-F8DF53C35A08}" type="presParOf" srcId="{02400026-735E-4707-8467-1EA7C40E62AD}" destId="{16315C03-573E-479B-BF25-79C27572079B}" srcOrd="3" destOrd="0" presId="urn:microsoft.com/office/officeart/2008/layout/LinedList"/>
    <dgm:cxn modelId="{F6DFE7C2-7AEC-4122-B0FA-922D54B75623}" type="presParOf" srcId="{16315C03-573E-479B-BF25-79C27572079B}" destId="{28D825A0-17F8-476B-8ED3-7097015889FB}" srcOrd="0" destOrd="0" presId="urn:microsoft.com/office/officeart/2008/layout/LinedList"/>
    <dgm:cxn modelId="{65D8484D-A109-4AE1-85E1-159BCF10ACFD}" type="presParOf" srcId="{16315C03-573E-479B-BF25-79C27572079B}" destId="{326672DD-D833-4C9B-8051-089669FB6219}" srcOrd="1" destOrd="0" presId="urn:microsoft.com/office/officeart/2008/layout/LinedList"/>
    <dgm:cxn modelId="{290BC510-D271-40CF-888D-DD05B6090CD2}" type="presParOf" srcId="{02400026-735E-4707-8467-1EA7C40E62AD}" destId="{7B45B13F-6459-4781-8FD8-7547ACC6F294}" srcOrd="4" destOrd="0" presId="urn:microsoft.com/office/officeart/2008/layout/LinedList"/>
    <dgm:cxn modelId="{BFD1BB3A-FDE8-4235-8617-36A7BA9E149A}" type="presParOf" srcId="{02400026-735E-4707-8467-1EA7C40E62AD}" destId="{9F26BB17-F542-490E-B62E-C57C201C353B}" srcOrd="5" destOrd="0" presId="urn:microsoft.com/office/officeart/2008/layout/LinedList"/>
    <dgm:cxn modelId="{4776AD80-3175-4C50-882E-000550838EDA}" type="presParOf" srcId="{9F26BB17-F542-490E-B62E-C57C201C353B}" destId="{E5F8CFFE-E954-4852-BAF6-58BBA9DAE4D4}" srcOrd="0" destOrd="0" presId="urn:microsoft.com/office/officeart/2008/layout/LinedList"/>
    <dgm:cxn modelId="{72CE6EEF-AC02-4CE5-B0EF-8D917353C8EB}" type="presParOf" srcId="{9F26BB17-F542-490E-B62E-C57C201C353B}" destId="{FD397175-2C6A-454D-B19B-86BF8507F85E}" srcOrd="1" destOrd="0" presId="urn:microsoft.com/office/officeart/2008/layout/LinedList"/>
    <dgm:cxn modelId="{A312C588-10C1-4F82-9A7D-DE64BD0EB756}" type="presParOf" srcId="{02400026-735E-4707-8467-1EA7C40E62AD}" destId="{0C1CAF91-5351-4875-A379-E8A3B8673782}" srcOrd="6" destOrd="0" presId="urn:microsoft.com/office/officeart/2008/layout/LinedList"/>
    <dgm:cxn modelId="{6578C278-EB49-4259-88E1-11BDC5E209D7}" type="presParOf" srcId="{02400026-735E-4707-8467-1EA7C40E62AD}" destId="{3C1FADF0-0BB5-43D2-A313-45088B17F74D}" srcOrd="7" destOrd="0" presId="urn:microsoft.com/office/officeart/2008/layout/LinedList"/>
    <dgm:cxn modelId="{A1F49FCF-01B6-4EB2-A170-F600F9AD0CF2}" type="presParOf" srcId="{3C1FADF0-0BB5-43D2-A313-45088B17F74D}" destId="{EAF87F38-BBDF-4DA6-B6DB-E37F1B6965DB}" srcOrd="0" destOrd="0" presId="urn:microsoft.com/office/officeart/2008/layout/LinedList"/>
    <dgm:cxn modelId="{A41E86C8-793F-4CA5-A63F-C72587A3394C}" type="presParOf" srcId="{3C1FADF0-0BB5-43D2-A313-45088B17F74D}" destId="{FF81BF9B-5CBF-4A27-9C68-85B650852371}" srcOrd="1" destOrd="0" presId="urn:microsoft.com/office/officeart/2008/layout/LinedList"/>
    <dgm:cxn modelId="{CD9C0300-02E0-4939-B016-E0C4651026E8}" type="presParOf" srcId="{02400026-735E-4707-8467-1EA7C40E62AD}" destId="{B8401A88-8080-4509-A2E7-F2DE11F50C94}" srcOrd="8" destOrd="0" presId="urn:microsoft.com/office/officeart/2008/layout/LinedList"/>
    <dgm:cxn modelId="{38637C1D-07A3-4B62-8754-45EE0B09730C}" type="presParOf" srcId="{02400026-735E-4707-8467-1EA7C40E62AD}" destId="{7511596E-76E3-4235-BB5E-E39002191AB9}" srcOrd="9" destOrd="0" presId="urn:microsoft.com/office/officeart/2008/layout/LinedList"/>
    <dgm:cxn modelId="{F2004F38-999D-4362-80E7-C9184BFC606A}" type="presParOf" srcId="{7511596E-76E3-4235-BB5E-E39002191AB9}" destId="{E416E59D-BB88-432B-986A-C0EF7BBC68C3}" srcOrd="0" destOrd="0" presId="urn:microsoft.com/office/officeart/2008/layout/LinedList"/>
    <dgm:cxn modelId="{408BAE1C-9751-415F-8473-33CC7FAB314F}" type="presParOf" srcId="{7511596E-76E3-4235-BB5E-E39002191AB9}" destId="{6E8A1D7E-8D17-4598-AC50-0B5A8AC47114}" srcOrd="1" destOrd="0" presId="urn:microsoft.com/office/officeart/2008/layout/LinedList"/>
    <dgm:cxn modelId="{4D546004-2DE8-4645-878D-E7DE46B38D86}" type="presParOf" srcId="{02400026-735E-4707-8467-1EA7C40E62AD}" destId="{41F01ABE-2DFC-4447-A79F-CBC143ED4213}" srcOrd="10" destOrd="0" presId="urn:microsoft.com/office/officeart/2008/layout/LinedList"/>
    <dgm:cxn modelId="{54443325-62D5-4E89-B8E8-C67DB8E5C214}" type="presParOf" srcId="{02400026-735E-4707-8467-1EA7C40E62AD}" destId="{0ABA9B19-69FA-4ACE-8A58-ABC14EB7B8EC}" srcOrd="11" destOrd="0" presId="urn:microsoft.com/office/officeart/2008/layout/LinedList"/>
    <dgm:cxn modelId="{6A9B80C5-07D6-402D-A110-D3DF800CEDDE}" type="presParOf" srcId="{0ABA9B19-69FA-4ACE-8A58-ABC14EB7B8EC}" destId="{DB35AA73-49CF-4928-956E-D8527A17D285}" srcOrd="0" destOrd="0" presId="urn:microsoft.com/office/officeart/2008/layout/LinedList"/>
    <dgm:cxn modelId="{557E799D-626D-4347-A14A-288C0AABA77B}" type="presParOf" srcId="{0ABA9B19-69FA-4ACE-8A58-ABC14EB7B8EC}" destId="{B6C078A2-3E49-47CE-A7B6-A9A68D8C9633}" srcOrd="1" destOrd="0" presId="urn:microsoft.com/office/officeart/2008/layout/LinedList"/>
    <dgm:cxn modelId="{63F1F6CD-D5A2-4A4F-9AFE-A8344DD8DC64}" type="presParOf" srcId="{02400026-735E-4707-8467-1EA7C40E62AD}" destId="{5F8646C0-5E49-4D1D-921C-24B36F98707A}" srcOrd="12" destOrd="0" presId="urn:microsoft.com/office/officeart/2008/layout/LinedList"/>
    <dgm:cxn modelId="{4ACBFD46-D907-4618-BD37-034DD5AE0DFC}" type="presParOf" srcId="{02400026-735E-4707-8467-1EA7C40E62AD}" destId="{45240D8E-F033-4413-86AD-C09C6145CAB6}" srcOrd="13" destOrd="0" presId="urn:microsoft.com/office/officeart/2008/layout/LinedList"/>
    <dgm:cxn modelId="{2DC00B3D-9C5A-4F0F-93C2-89C757D1A9D3}" type="presParOf" srcId="{45240D8E-F033-4413-86AD-C09C6145CAB6}" destId="{68B46616-0BC3-4EED-8637-05DF764357E6}" srcOrd="0" destOrd="0" presId="urn:microsoft.com/office/officeart/2008/layout/LinedList"/>
    <dgm:cxn modelId="{3FD6EAEA-1C8A-42F8-B241-8CAFA354D283}" type="presParOf" srcId="{45240D8E-F033-4413-86AD-C09C6145CAB6}" destId="{FE8F5CB1-BF54-42EF-BBA2-C9812EED3388}" srcOrd="1" destOrd="0" presId="urn:microsoft.com/office/officeart/2008/layout/LinedList"/>
    <dgm:cxn modelId="{B3E41625-3A60-41F1-97D1-3CD445AAE10F}" type="presParOf" srcId="{02400026-735E-4707-8467-1EA7C40E62AD}" destId="{240B3852-D66A-4950-848F-D12021D4D070}" srcOrd="14" destOrd="0" presId="urn:microsoft.com/office/officeart/2008/layout/LinedList"/>
    <dgm:cxn modelId="{D7DBD60F-93B5-4AF2-977D-31730A688BD2}" type="presParOf" srcId="{02400026-735E-4707-8467-1EA7C40E62AD}" destId="{5AC91D42-4C13-412D-B6D0-1C7F07EDE26C}" srcOrd="15" destOrd="0" presId="urn:microsoft.com/office/officeart/2008/layout/LinedList"/>
    <dgm:cxn modelId="{0FFA1C70-12CC-486D-89BF-6F3C02EA7B57}" type="presParOf" srcId="{5AC91D42-4C13-412D-B6D0-1C7F07EDE26C}" destId="{1FD959BF-E534-419D-8033-D504691FB6C5}" srcOrd="0" destOrd="0" presId="urn:microsoft.com/office/officeart/2008/layout/LinedList"/>
    <dgm:cxn modelId="{A61C3D57-1205-4612-A0DF-B218D0EDA8D6}" type="presParOf" srcId="{5AC91D42-4C13-412D-B6D0-1C7F07EDE26C}" destId="{FF9756D8-4095-4EE4-8363-3250109011BA}" srcOrd="1"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373C63A6-3B28-4442-83F4-42D17F4983C1}" type="doc">
      <dgm:prSet loTypeId="urn:microsoft.com/office/officeart/2008/layout/LinedList" loCatId="list" qsTypeId="urn:microsoft.com/office/officeart/2005/8/quickstyle/simple1" qsCatId="simple" csTypeId="urn:microsoft.com/office/officeart/2005/8/colors/accent1_2" csCatId="accent1" phldr="1"/>
      <dgm:spPr/>
      <dgm:t>
        <a:bodyPr/>
        <a:lstStyle/>
        <a:p>
          <a:endParaRPr lang="en-US"/>
        </a:p>
      </dgm:t>
    </dgm:pt>
    <dgm:pt modelId="{F86B0352-5ED2-4A66-9920-F628A66AADF2}">
      <dgm:prSet custT="1"/>
      <dgm:spPr/>
      <dgm:t>
        <a:bodyPr/>
        <a:lstStyle/>
        <a:p>
          <a:r>
            <a:rPr lang="en-US" sz="2000" dirty="0"/>
            <a:t>Mobility and accessibility to individuals in rural areas.</a:t>
          </a:r>
        </a:p>
      </dgm:t>
    </dgm:pt>
    <dgm:pt modelId="{80FF8E85-F3FD-465C-BBD5-922D92A79E38}" type="parTrans" cxnId="{E1E98790-F698-4EC2-8410-0CF15B58C8A0}">
      <dgm:prSet/>
      <dgm:spPr/>
      <dgm:t>
        <a:bodyPr/>
        <a:lstStyle/>
        <a:p>
          <a:endParaRPr lang="en-US"/>
        </a:p>
      </dgm:t>
    </dgm:pt>
    <dgm:pt modelId="{40839A80-3502-47CA-A8C3-BF7145B1B496}" type="sibTrans" cxnId="{E1E98790-F698-4EC2-8410-0CF15B58C8A0}">
      <dgm:prSet/>
      <dgm:spPr/>
      <dgm:t>
        <a:bodyPr/>
        <a:lstStyle/>
        <a:p>
          <a:endParaRPr lang="en-US"/>
        </a:p>
      </dgm:t>
    </dgm:pt>
    <dgm:pt modelId="{144A717C-5272-472B-83F0-A5CE07E9B150}">
      <dgm:prSet custT="1"/>
      <dgm:spPr/>
      <dgm:t>
        <a:bodyPr/>
        <a:lstStyle/>
        <a:p>
          <a:r>
            <a:rPr lang="en-US" sz="2000" dirty="0"/>
            <a:t>Excellent customer service in the client's community.</a:t>
          </a:r>
        </a:p>
      </dgm:t>
    </dgm:pt>
    <dgm:pt modelId="{0BA767D3-AD10-4BF1-85D5-D2A4A18D8E91}" type="parTrans" cxnId="{16922B9F-6276-47E2-B536-7539F3A55F17}">
      <dgm:prSet/>
      <dgm:spPr/>
      <dgm:t>
        <a:bodyPr/>
        <a:lstStyle/>
        <a:p>
          <a:endParaRPr lang="en-US"/>
        </a:p>
      </dgm:t>
    </dgm:pt>
    <dgm:pt modelId="{EBD77525-A778-4624-A947-940F906E4E3F}" type="sibTrans" cxnId="{16922B9F-6276-47E2-B536-7539F3A55F17}">
      <dgm:prSet/>
      <dgm:spPr/>
      <dgm:t>
        <a:bodyPr/>
        <a:lstStyle/>
        <a:p>
          <a:endParaRPr lang="en-US"/>
        </a:p>
      </dgm:t>
    </dgm:pt>
    <dgm:pt modelId="{E415C2F5-3A2D-43A2-9B28-82E062176CB0}">
      <dgm:prSet custT="1"/>
      <dgm:spPr/>
      <dgm:t>
        <a:bodyPr/>
        <a:lstStyle/>
        <a:p>
          <a:r>
            <a:rPr lang="en-US" sz="2000" dirty="0"/>
            <a:t>Ability to assess the needs and wants of the community regarding mental health services.</a:t>
          </a:r>
        </a:p>
      </dgm:t>
    </dgm:pt>
    <dgm:pt modelId="{923D2ADD-8005-4751-84B0-F9E26E4DB515}" type="parTrans" cxnId="{7AC88FD7-DDF9-4C18-B665-CFEC4B3BB336}">
      <dgm:prSet/>
      <dgm:spPr/>
      <dgm:t>
        <a:bodyPr/>
        <a:lstStyle/>
        <a:p>
          <a:endParaRPr lang="en-US"/>
        </a:p>
      </dgm:t>
    </dgm:pt>
    <dgm:pt modelId="{4F5D9CFD-34AB-46D9-9D1B-7AD4C47CB985}" type="sibTrans" cxnId="{7AC88FD7-DDF9-4C18-B665-CFEC4B3BB336}">
      <dgm:prSet/>
      <dgm:spPr/>
      <dgm:t>
        <a:bodyPr/>
        <a:lstStyle/>
        <a:p>
          <a:endParaRPr lang="en-US"/>
        </a:p>
      </dgm:t>
    </dgm:pt>
    <dgm:pt modelId="{26BD8DBE-790C-40D2-8506-7FEEF9754CAA}">
      <dgm:prSet custT="1"/>
      <dgm:spPr/>
      <dgm:t>
        <a:bodyPr/>
        <a:lstStyle/>
        <a:p>
          <a:r>
            <a:rPr lang="en-US" sz="2000" dirty="0"/>
            <a:t>Education opportunities otherwise not available to the community/clients.</a:t>
          </a:r>
        </a:p>
      </dgm:t>
    </dgm:pt>
    <dgm:pt modelId="{632BCEB8-EF2A-4801-9416-41BF141F66A9}" type="parTrans" cxnId="{E2CFCD3E-7BE8-4F06-A3FB-1823414E933B}">
      <dgm:prSet/>
      <dgm:spPr/>
      <dgm:t>
        <a:bodyPr/>
        <a:lstStyle/>
        <a:p>
          <a:endParaRPr lang="en-US"/>
        </a:p>
      </dgm:t>
    </dgm:pt>
    <dgm:pt modelId="{6AECB0E5-87F3-4830-B3FA-21FB44659976}" type="sibTrans" cxnId="{E2CFCD3E-7BE8-4F06-A3FB-1823414E933B}">
      <dgm:prSet/>
      <dgm:spPr/>
      <dgm:t>
        <a:bodyPr/>
        <a:lstStyle/>
        <a:p>
          <a:endParaRPr lang="en-US"/>
        </a:p>
      </dgm:t>
    </dgm:pt>
    <dgm:pt modelId="{19598820-033A-4AD1-9802-40732E808C69}">
      <dgm:prSet custT="1"/>
      <dgm:spPr/>
      <dgm:t>
        <a:bodyPr/>
        <a:lstStyle/>
        <a:p>
          <a:r>
            <a:rPr lang="en-US" sz="2000" dirty="0"/>
            <a:t>Provide therapy and/or medication management while awaiting therapy/facility appointments.</a:t>
          </a:r>
        </a:p>
      </dgm:t>
    </dgm:pt>
    <dgm:pt modelId="{12B36105-85A1-4F15-8CF2-00B1F8E199CE}" type="parTrans" cxnId="{9C80238D-2C15-4B94-AFC0-869CCE7FC567}">
      <dgm:prSet/>
      <dgm:spPr/>
      <dgm:t>
        <a:bodyPr/>
        <a:lstStyle/>
        <a:p>
          <a:endParaRPr lang="en-US"/>
        </a:p>
      </dgm:t>
    </dgm:pt>
    <dgm:pt modelId="{F3AA5686-FEB5-44FF-A645-7CB0BA43C41A}" type="sibTrans" cxnId="{9C80238D-2C15-4B94-AFC0-869CCE7FC567}">
      <dgm:prSet/>
      <dgm:spPr/>
      <dgm:t>
        <a:bodyPr/>
        <a:lstStyle/>
        <a:p>
          <a:endParaRPr lang="en-US"/>
        </a:p>
      </dgm:t>
    </dgm:pt>
    <dgm:pt modelId="{B0C46C31-67C6-424E-AEED-692A79C382CC}">
      <dgm:prSet custT="1"/>
      <dgm:spPr/>
      <dgm:t>
        <a:bodyPr/>
        <a:lstStyle/>
        <a:p>
          <a:r>
            <a:rPr lang="en-US" sz="2000" dirty="0"/>
            <a:t>Assess client needs regarding insurance issues or lack of insurance and provide resources.</a:t>
          </a:r>
        </a:p>
      </dgm:t>
    </dgm:pt>
    <dgm:pt modelId="{7BF4A35A-2CC5-4012-89FB-0FCFE16F8EBF}" type="parTrans" cxnId="{2DAEAE85-DD61-4B9A-A7DC-D5EBEF20E8A9}">
      <dgm:prSet/>
      <dgm:spPr/>
      <dgm:t>
        <a:bodyPr/>
        <a:lstStyle/>
        <a:p>
          <a:endParaRPr lang="en-US"/>
        </a:p>
      </dgm:t>
    </dgm:pt>
    <dgm:pt modelId="{228A4C96-8A49-43E5-8E39-1B6688F837E9}" type="sibTrans" cxnId="{2DAEAE85-DD61-4B9A-A7DC-D5EBEF20E8A9}">
      <dgm:prSet/>
      <dgm:spPr/>
      <dgm:t>
        <a:bodyPr/>
        <a:lstStyle/>
        <a:p>
          <a:endParaRPr lang="en-US"/>
        </a:p>
      </dgm:t>
    </dgm:pt>
    <dgm:pt modelId="{BD4ABAC6-D898-4A66-B3F2-753853AF65F4}">
      <dgm:prSet custT="1"/>
      <dgm:spPr/>
      <dgm:t>
        <a:bodyPr/>
        <a:lstStyle/>
        <a:p>
          <a:r>
            <a:rPr lang="en-US" sz="2000" dirty="0"/>
            <a:t>Assist with necessary client referrals.</a:t>
          </a:r>
        </a:p>
      </dgm:t>
    </dgm:pt>
    <dgm:pt modelId="{C6D9D901-A7B8-41F4-84B3-E308EEFE85DA}" type="parTrans" cxnId="{C4AB9AAB-2138-4FE7-BC0A-E70715F1D909}">
      <dgm:prSet/>
      <dgm:spPr/>
      <dgm:t>
        <a:bodyPr/>
        <a:lstStyle/>
        <a:p>
          <a:endParaRPr lang="en-US"/>
        </a:p>
      </dgm:t>
    </dgm:pt>
    <dgm:pt modelId="{EDE4804E-3190-44E6-98A7-4CB69A5F7350}" type="sibTrans" cxnId="{C4AB9AAB-2138-4FE7-BC0A-E70715F1D909}">
      <dgm:prSet/>
      <dgm:spPr/>
      <dgm:t>
        <a:bodyPr/>
        <a:lstStyle/>
        <a:p>
          <a:endParaRPr lang="en-US"/>
        </a:p>
      </dgm:t>
    </dgm:pt>
    <dgm:pt modelId="{15852BF1-F9BC-4C63-9550-691D6C7AD4CE}">
      <dgm:prSet custT="1"/>
      <dgm:spPr/>
      <dgm:t>
        <a:bodyPr/>
        <a:lstStyle/>
        <a:p>
          <a:endParaRPr lang="en-US" sz="1400" dirty="0"/>
        </a:p>
      </dgm:t>
    </dgm:pt>
    <dgm:pt modelId="{7430AAB1-A398-470C-9F24-79A993447261}" type="parTrans" cxnId="{F0C9E302-2FB2-4876-878D-A2BC7D39FD89}">
      <dgm:prSet/>
      <dgm:spPr/>
      <dgm:t>
        <a:bodyPr/>
        <a:lstStyle/>
        <a:p>
          <a:endParaRPr lang="en-US"/>
        </a:p>
      </dgm:t>
    </dgm:pt>
    <dgm:pt modelId="{2D1A4E71-F5CA-4CEF-BD92-498723103585}" type="sibTrans" cxnId="{F0C9E302-2FB2-4876-878D-A2BC7D39FD89}">
      <dgm:prSet/>
      <dgm:spPr/>
      <dgm:t>
        <a:bodyPr/>
        <a:lstStyle/>
        <a:p>
          <a:endParaRPr lang="en-US"/>
        </a:p>
      </dgm:t>
    </dgm:pt>
    <dgm:pt modelId="{02400026-735E-4707-8467-1EA7C40E62AD}" type="pres">
      <dgm:prSet presAssocID="{373C63A6-3B28-4442-83F4-42D17F4983C1}" presName="vert0" presStyleCnt="0">
        <dgm:presLayoutVars>
          <dgm:dir/>
          <dgm:animOne val="branch"/>
          <dgm:animLvl val="lvl"/>
        </dgm:presLayoutVars>
      </dgm:prSet>
      <dgm:spPr/>
    </dgm:pt>
    <dgm:pt modelId="{96566EA5-EFC0-4C06-BADD-85C231CA5E12}" type="pres">
      <dgm:prSet presAssocID="{F86B0352-5ED2-4A66-9920-F628A66AADF2}" presName="thickLine" presStyleLbl="alignNode1" presStyleIdx="0" presStyleCnt="8"/>
      <dgm:spPr/>
    </dgm:pt>
    <dgm:pt modelId="{E8FFE9AB-14A7-428F-8C38-3EDDE38A5C53}" type="pres">
      <dgm:prSet presAssocID="{F86B0352-5ED2-4A66-9920-F628A66AADF2}" presName="horz1" presStyleCnt="0"/>
      <dgm:spPr/>
    </dgm:pt>
    <dgm:pt modelId="{4DBCB61E-F60E-430A-AF99-90DBF78E959A}" type="pres">
      <dgm:prSet presAssocID="{F86B0352-5ED2-4A66-9920-F628A66AADF2}" presName="tx1" presStyleLbl="revTx" presStyleIdx="0" presStyleCnt="8" custScaleY="136661"/>
      <dgm:spPr/>
    </dgm:pt>
    <dgm:pt modelId="{97F4B067-7E1E-4169-ACFA-020F276D1424}" type="pres">
      <dgm:prSet presAssocID="{F86B0352-5ED2-4A66-9920-F628A66AADF2}" presName="vert1" presStyleCnt="0"/>
      <dgm:spPr/>
    </dgm:pt>
    <dgm:pt modelId="{1598CCF6-07A5-438B-830D-75D2F1FF6F11}" type="pres">
      <dgm:prSet presAssocID="{144A717C-5272-472B-83F0-A5CE07E9B150}" presName="thickLine" presStyleLbl="alignNode1" presStyleIdx="1" presStyleCnt="8"/>
      <dgm:spPr/>
    </dgm:pt>
    <dgm:pt modelId="{16315C03-573E-479B-BF25-79C27572079B}" type="pres">
      <dgm:prSet presAssocID="{144A717C-5272-472B-83F0-A5CE07E9B150}" presName="horz1" presStyleCnt="0"/>
      <dgm:spPr/>
    </dgm:pt>
    <dgm:pt modelId="{28D825A0-17F8-476B-8ED3-7097015889FB}" type="pres">
      <dgm:prSet presAssocID="{144A717C-5272-472B-83F0-A5CE07E9B150}" presName="tx1" presStyleLbl="revTx" presStyleIdx="1" presStyleCnt="8"/>
      <dgm:spPr/>
    </dgm:pt>
    <dgm:pt modelId="{326672DD-D833-4C9B-8051-089669FB6219}" type="pres">
      <dgm:prSet presAssocID="{144A717C-5272-472B-83F0-A5CE07E9B150}" presName="vert1" presStyleCnt="0"/>
      <dgm:spPr/>
    </dgm:pt>
    <dgm:pt modelId="{7B45B13F-6459-4781-8FD8-7547ACC6F294}" type="pres">
      <dgm:prSet presAssocID="{E415C2F5-3A2D-43A2-9B28-82E062176CB0}" presName="thickLine" presStyleLbl="alignNode1" presStyleIdx="2" presStyleCnt="8"/>
      <dgm:spPr/>
    </dgm:pt>
    <dgm:pt modelId="{9F26BB17-F542-490E-B62E-C57C201C353B}" type="pres">
      <dgm:prSet presAssocID="{E415C2F5-3A2D-43A2-9B28-82E062176CB0}" presName="horz1" presStyleCnt="0"/>
      <dgm:spPr/>
    </dgm:pt>
    <dgm:pt modelId="{E5F8CFFE-E954-4852-BAF6-58BBA9DAE4D4}" type="pres">
      <dgm:prSet presAssocID="{E415C2F5-3A2D-43A2-9B28-82E062176CB0}" presName="tx1" presStyleLbl="revTx" presStyleIdx="2" presStyleCnt="8"/>
      <dgm:spPr/>
    </dgm:pt>
    <dgm:pt modelId="{FD397175-2C6A-454D-B19B-86BF8507F85E}" type="pres">
      <dgm:prSet presAssocID="{E415C2F5-3A2D-43A2-9B28-82E062176CB0}" presName="vert1" presStyleCnt="0"/>
      <dgm:spPr/>
    </dgm:pt>
    <dgm:pt modelId="{0C1CAF91-5351-4875-A379-E8A3B8673782}" type="pres">
      <dgm:prSet presAssocID="{26BD8DBE-790C-40D2-8506-7FEEF9754CAA}" presName="thickLine" presStyleLbl="alignNode1" presStyleIdx="3" presStyleCnt="8"/>
      <dgm:spPr/>
    </dgm:pt>
    <dgm:pt modelId="{3C1FADF0-0BB5-43D2-A313-45088B17F74D}" type="pres">
      <dgm:prSet presAssocID="{26BD8DBE-790C-40D2-8506-7FEEF9754CAA}" presName="horz1" presStyleCnt="0"/>
      <dgm:spPr/>
    </dgm:pt>
    <dgm:pt modelId="{EAF87F38-BBDF-4DA6-B6DB-E37F1B6965DB}" type="pres">
      <dgm:prSet presAssocID="{26BD8DBE-790C-40D2-8506-7FEEF9754CAA}" presName="tx1" presStyleLbl="revTx" presStyleIdx="3" presStyleCnt="8"/>
      <dgm:spPr/>
    </dgm:pt>
    <dgm:pt modelId="{FF81BF9B-5CBF-4A27-9C68-85B650852371}" type="pres">
      <dgm:prSet presAssocID="{26BD8DBE-790C-40D2-8506-7FEEF9754CAA}" presName="vert1" presStyleCnt="0"/>
      <dgm:spPr/>
    </dgm:pt>
    <dgm:pt modelId="{B8401A88-8080-4509-A2E7-F2DE11F50C94}" type="pres">
      <dgm:prSet presAssocID="{19598820-033A-4AD1-9802-40732E808C69}" presName="thickLine" presStyleLbl="alignNode1" presStyleIdx="4" presStyleCnt="8"/>
      <dgm:spPr/>
    </dgm:pt>
    <dgm:pt modelId="{7511596E-76E3-4235-BB5E-E39002191AB9}" type="pres">
      <dgm:prSet presAssocID="{19598820-033A-4AD1-9802-40732E808C69}" presName="horz1" presStyleCnt="0"/>
      <dgm:spPr/>
    </dgm:pt>
    <dgm:pt modelId="{E416E59D-BB88-432B-986A-C0EF7BBC68C3}" type="pres">
      <dgm:prSet presAssocID="{19598820-033A-4AD1-9802-40732E808C69}" presName="tx1" presStyleLbl="revTx" presStyleIdx="4" presStyleCnt="8"/>
      <dgm:spPr/>
    </dgm:pt>
    <dgm:pt modelId="{6E8A1D7E-8D17-4598-AC50-0B5A8AC47114}" type="pres">
      <dgm:prSet presAssocID="{19598820-033A-4AD1-9802-40732E808C69}" presName="vert1" presStyleCnt="0"/>
      <dgm:spPr/>
    </dgm:pt>
    <dgm:pt modelId="{41F01ABE-2DFC-4447-A79F-CBC143ED4213}" type="pres">
      <dgm:prSet presAssocID="{B0C46C31-67C6-424E-AEED-692A79C382CC}" presName="thickLine" presStyleLbl="alignNode1" presStyleIdx="5" presStyleCnt="8"/>
      <dgm:spPr/>
    </dgm:pt>
    <dgm:pt modelId="{0ABA9B19-69FA-4ACE-8A58-ABC14EB7B8EC}" type="pres">
      <dgm:prSet presAssocID="{B0C46C31-67C6-424E-AEED-692A79C382CC}" presName="horz1" presStyleCnt="0"/>
      <dgm:spPr/>
    </dgm:pt>
    <dgm:pt modelId="{DB35AA73-49CF-4928-956E-D8527A17D285}" type="pres">
      <dgm:prSet presAssocID="{B0C46C31-67C6-424E-AEED-692A79C382CC}" presName="tx1" presStyleLbl="revTx" presStyleIdx="5" presStyleCnt="8"/>
      <dgm:spPr/>
    </dgm:pt>
    <dgm:pt modelId="{B6C078A2-3E49-47CE-A7B6-A9A68D8C9633}" type="pres">
      <dgm:prSet presAssocID="{B0C46C31-67C6-424E-AEED-692A79C382CC}" presName="vert1" presStyleCnt="0"/>
      <dgm:spPr/>
    </dgm:pt>
    <dgm:pt modelId="{5F8646C0-5E49-4D1D-921C-24B36F98707A}" type="pres">
      <dgm:prSet presAssocID="{BD4ABAC6-D898-4A66-B3F2-753853AF65F4}" presName="thickLine" presStyleLbl="alignNode1" presStyleIdx="6" presStyleCnt="8"/>
      <dgm:spPr/>
    </dgm:pt>
    <dgm:pt modelId="{45240D8E-F033-4413-86AD-C09C6145CAB6}" type="pres">
      <dgm:prSet presAssocID="{BD4ABAC6-D898-4A66-B3F2-753853AF65F4}" presName="horz1" presStyleCnt="0"/>
      <dgm:spPr/>
    </dgm:pt>
    <dgm:pt modelId="{68B46616-0BC3-4EED-8637-05DF764357E6}" type="pres">
      <dgm:prSet presAssocID="{BD4ABAC6-D898-4A66-B3F2-753853AF65F4}" presName="tx1" presStyleLbl="revTx" presStyleIdx="6" presStyleCnt="8"/>
      <dgm:spPr/>
    </dgm:pt>
    <dgm:pt modelId="{FE8F5CB1-BF54-42EF-BBA2-C9812EED3388}" type="pres">
      <dgm:prSet presAssocID="{BD4ABAC6-D898-4A66-B3F2-753853AF65F4}" presName="vert1" presStyleCnt="0"/>
      <dgm:spPr/>
    </dgm:pt>
    <dgm:pt modelId="{240B3852-D66A-4950-848F-D12021D4D070}" type="pres">
      <dgm:prSet presAssocID="{15852BF1-F9BC-4C63-9550-691D6C7AD4CE}" presName="thickLine" presStyleLbl="alignNode1" presStyleIdx="7" presStyleCnt="8"/>
      <dgm:spPr/>
    </dgm:pt>
    <dgm:pt modelId="{5AC91D42-4C13-412D-B6D0-1C7F07EDE26C}" type="pres">
      <dgm:prSet presAssocID="{15852BF1-F9BC-4C63-9550-691D6C7AD4CE}" presName="horz1" presStyleCnt="0"/>
      <dgm:spPr/>
    </dgm:pt>
    <dgm:pt modelId="{1FD959BF-E534-419D-8033-D504691FB6C5}" type="pres">
      <dgm:prSet presAssocID="{15852BF1-F9BC-4C63-9550-691D6C7AD4CE}" presName="tx1" presStyleLbl="revTx" presStyleIdx="7" presStyleCnt="8"/>
      <dgm:spPr/>
    </dgm:pt>
    <dgm:pt modelId="{FF9756D8-4095-4EE4-8363-3250109011BA}" type="pres">
      <dgm:prSet presAssocID="{15852BF1-F9BC-4C63-9550-691D6C7AD4CE}" presName="vert1" presStyleCnt="0"/>
      <dgm:spPr/>
    </dgm:pt>
  </dgm:ptLst>
  <dgm:cxnLst>
    <dgm:cxn modelId="{F0C9E302-2FB2-4876-878D-A2BC7D39FD89}" srcId="{373C63A6-3B28-4442-83F4-42D17F4983C1}" destId="{15852BF1-F9BC-4C63-9550-691D6C7AD4CE}" srcOrd="7" destOrd="0" parTransId="{7430AAB1-A398-470C-9F24-79A993447261}" sibTransId="{2D1A4E71-F5CA-4CEF-BD92-498723103585}"/>
    <dgm:cxn modelId="{B2C6D428-E14A-4B00-A8C7-667F33B9A6B1}" type="presOf" srcId="{BD4ABAC6-D898-4A66-B3F2-753853AF65F4}" destId="{68B46616-0BC3-4EED-8637-05DF764357E6}" srcOrd="0" destOrd="0" presId="urn:microsoft.com/office/officeart/2008/layout/LinedList"/>
    <dgm:cxn modelId="{E02A1E2A-28DA-4536-A9D7-C45CDD788692}" type="presOf" srcId="{15852BF1-F9BC-4C63-9550-691D6C7AD4CE}" destId="{1FD959BF-E534-419D-8033-D504691FB6C5}" srcOrd="0" destOrd="0" presId="urn:microsoft.com/office/officeart/2008/layout/LinedList"/>
    <dgm:cxn modelId="{58045C3B-9ED6-47AC-B34E-5FC58F1E4441}" type="presOf" srcId="{26BD8DBE-790C-40D2-8506-7FEEF9754CAA}" destId="{EAF87F38-BBDF-4DA6-B6DB-E37F1B6965DB}" srcOrd="0" destOrd="0" presId="urn:microsoft.com/office/officeart/2008/layout/LinedList"/>
    <dgm:cxn modelId="{E2CFCD3E-7BE8-4F06-A3FB-1823414E933B}" srcId="{373C63A6-3B28-4442-83F4-42D17F4983C1}" destId="{26BD8DBE-790C-40D2-8506-7FEEF9754CAA}" srcOrd="3" destOrd="0" parTransId="{632BCEB8-EF2A-4801-9416-41BF141F66A9}" sibTransId="{6AECB0E5-87F3-4830-B3FA-21FB44659976}"/>
    <dgm:cxn modelId="{4FCD7842-3125-4847-90BB-A5C450F5DE66}" type="presOf" srcId="{F86B0352-5ED2-4A66-9920-F628A66AADF2}" destId="{4DBCB61E-F60E-430A-AF99-90DBF78E959A}" srcOrd="0" destOrd="0" presId="urn:microsoft.com/office/officeart/2008/layout/LinedList"/>
    <dgm:cxn modelId="{A3031674-72DA-42C4-B2D2-9F30C36F9B90}" type="presOf" srcId="{E415C2F5-3A2D-43A2-9B28-82E062176CB0}" destId="{E5F8CFFE-E954-4852-BAF6-58BBA9DAE4D4}" srcOrd="0" destOrd="0" presId="urn:microsoft.com/office/officeart/2008/layout/LinedList"/>
    <dgm:cxn modelId="{96545B84-76D2-4C04-AFC7-8278117F2D4D}" type="presOf" srcId="{373C63A6-3B28-4442-83F4-42D17F4983C1}" destId="{02400026-735E-4707-8467-1EA7C40E62AD}" srcOrd="0" destOrd="0" presId="urn:microsoft.com/office/officeart/2008/layout/LinedList"/>
    <dgm:cxn modelId="{2DAEAE85-DD61-4B9A-A7DC-D5EBEF20E8A9}" srcId="{373C63A6-3B28-4442-83F4-42D17F4983C1}" destId="{B0C46C31-67C6-424E-AEED-692A79C382CC}" srcOrd="5" destOrd="0" parTransId="{7BF4A35A-2CC5-4012-89FB-0FCFE16F8EBF}" sibTransId="{228A4C96-8A49-43E5-8E39-1B6688F837E9}"/>
    <dgm:cxn modelId="{9C80238D-2C15-4B94-AFC0-869CCE7FC567}" srcId="{373C63A6-3B28-4442-83F4-42D17F4983C1}" destId="{19598820-033A-4AD1-9802-40732E808C69}" srcOrd="4" destOrd="0" parTransId="{12B36105-85A1-4F15-8CF2-00B1F8E199CE}" sibTransId="{F3AA5686-FEB5-44FF-A645-7CB0BA43C41A}"/>
    <dgm:cxn modelId="{E1E98790-F698-4EC2-8410-0CF15B58C8A0}" srcId="{373C63A6-3B28-4442-83F4-42D17F4983C1}" destId="{F86B0352-5ED2-4A66-9920-F628A66AADF2}" srcOrd="0" destOrd="0" parTransId="{80FF8E85-F3FD-465C-BBD5-922D92A79E38}" sibTransId="{40839A80-3502-47CA-A8C3-BF7145B1B496}"/>
    <dgm:cxn modelId="{89C4D097-29E6-4F7B-A8CB-31BED42E02DE}" type="presOf" srcId="{144A717C-5272-472B-83F0-A5CE07E9B150}" destId="{28D825A0-17F8-476B-8ED3-7097015889FB}" srcOrd="0" destOrd="0" presId="urn:microsoft.com/office/officeart/2008/layout/LinedList"/>
    <dgm:cxn modelId="{16922B9F-6276-47E2-B536-7539F3A55F17}" srcId="{373C63A6-3B28-4442-83F4-42D17F4983C1}" destId="{144A717C-5272-472B-83F0-A5CE07E9B150}" srcOrd="1" destOrd="0" parTransId="{0BA767D3-AD10-4BF1-85D5-D2A4A18D8E91}" sibTransId="{EBD77525-A778-4624-A947-940F906E4E3F}"/>
    <dgm:cxn modelId="{C4AB9AAB-2138-4FE7-BC0A-E70715F1D909}" srcId="{373C63A6-3B28-4442-83F4-42D17F4983C1}" destId="{BD4ABAC6-D898-4A66-B3F2-753853AF65F4}" srcOrd="6" destOrd="0" parTransId="{C6D9D901-A7B8-41F4-84B3-E308EEFE85DA}" sibTransId="{EDE4804E-3190-44E6-98A7-4CB69A5F7350}"/>
    <dgm:cxn modelId="{F8DC69AE-DF5B-4ADF-A953-F8D81977BF14}" type="presOf" srcId="{19598820-033A-4AD1-9802-40732E808C69}" destId="{E416E59D-BB88-432B-986A-C0EF7BBC68C3}" srcOrd="0" destOrd="0" presId="urn:microsoft.com/office/officeart/2008/layout/LinedList"/>
    <dgm:cxn modelId="{138388CC-C022-44B2-9D54-E2993EA56718}" type="presOf" srcId="{B0C46C31-67C6-424E-AEED-692A79C382CC}" destId="{DB35AA73-49CF-4928-956E-D8527A17D285}" srcOrd="0" destOrd="0" presId="urn:microsoft.com/office/officeart/2008/layout/LinedList"/>
    <dgm:cxn modelId="{7AC88FD7-DDF9-4C18-B665-CFEC4B3BB336}" srcId="{373C63A6-3B28-4442-83F4-42D17F4983C1}" destId="{E415C2F5-3A2D-43A2-9B28-82E062176CB0}" srcOrd="2" destOrd="0" parTransId="{923D2ADD-8005-4751-84B0-F9E26E4DB515}" sibTransId="{4F5D9CFD-34AB-46D9-9D1B-7AD4C47CB985}"/>
    <dgm:cxn modelId="{21131F4C-9B9C-4F7F-B5C4-4F22255077D4}" type="presParOf" srcId="{02400026-735E-4707-8467-1EA7C40E62AD}" destId="{96566EA5-EFC0-4C06-BADD-85C231CA5E12}" srcOrd="0" destOrd="0" presId="urn:microsoft.com/office/officeart/2008/layout/LinedList"/>
    <dgm:cxn modelId="{E9918128-6FB4-4B32-A625-162F5BD4E424}" type="presParOf" srcId="{02400026-735E-4707-8467-1EA7C40E62AD}" destId="{E8FFE9AB-14A7-428F-8C38-3EDDE38A5C53}" srcOrd="1" destOrd="0" presId="urn:microsoft.com/office/officeart/2008/layout/LinedList"/>
    <dgm:cxn modelId="{0D540130-9E19-45B4-A2AF-AACA4D8038C4}" type="presParOf" srcId="{E8FFE9AB-14A7-428F-8C38-3EDDE38A5C53}" destId="{4DBCB61E-F60E-430A-AF99-90DBF78E959A}" srcOrd="0" destOrd="0" presId="urn:microsoft.com/office/officeart/2008/layout/LinedList"/>
    <dgm:cxn modelId="{C5D718F4-F6DE-430E-A423-C79893EE285E}" type="presParOf" srcId="{E8FFE9AB-14A7-428F-8C38-3EDDE38A5C53}" destId="{97F4B067-7E1E-4169-ACFA-020F276D1424}" srcOrd="1" destOrd="0" presId="urn:microsoft.com/office/officeart/2008/layout/LinedList"/>
    <dgm:cxn modelId="{EEBFBDA4-CEE4-450D-9186-B1B57B483AE7}" type="presParOf" srcId="{02400026-735E-4707-8467-1EA7C40E62AD}" destId="{1598CCF6-07A5-438B-830D-75D2F1FF6F11}" srcOrd="2" destOrd="0" presId="urn:microsoft.com/office/officeart/2008/layout/LinedList"/>
    <dgm:cxn modelId="{DB39CD71-D5C3-4372-821C-F8DF53C35A08}" type="presParOf" srcId="{02400026-735E-4707-8467-1EA7C40E62AD}" destId="{16315C03-573E-479B-BF25-79C27572079B}" srcOrd="3" destOrd="0" presId="urn:microsoft.com/office/officeart/2008/layout/LinedList"/>
    <dgm:cxn modelId="{F6DFE7C2-7AEC-4122-B0FA-922D54B75623}" type="presParOf" srcId="{16315C03-573E-479B-BF25-79C27572079B}" destId="{28D825A0-17F8-476B-8ED3-7097015889FB}" srcOrd="0" destOrd="0" presId="urn:microsoft.com/office/officeart/2008/layout/LinedList"/>
    <dgm:cxn modelId="{65D8484D-A109-4AE1-85E1-159BCF10ACFD}" type="presParOf" srcId="{16315C03-573E-479B-BF25-79C27572079B}" destId="{326672DD-D833-4C9B-8051-089669FB6219}" srcOrd="1" destOrd="0" presId="urn:microsoft.com/office/officeart/2008/layout/LinedList"/>
    <dgm:cxn modelId="{290BC510-D271-40CF-888D-DD05B6090CD2}" type="presParOf" srcId="{02400026-735E-4707-8467-1EA7C40E62AD}" destId="{7B45B13F-6459-4781-8FD8-7547ACC6F294}" srcOrd="4" destOrd="0" presId="urn:microsoft.com/office/officeart/2008/layout/LinedList"/>
    <dgm:cxn modelId="{BFD1BB3A-FDE8-4235-8617-36A7BA9E149A}" type="presParOf" srcId="{02400026-735E-4707-8467-1EA7C40E62AD}" destId="{9F26BB17-F542-490E-B62E-C57C201C353B}" srcOrd="5" destOrd="0" presId="urn:microsoft.com/office/officeart/2008/layout/LinedList"/>
    <dgm:cxn modelId="{4776AD80-3175-4C50-882E-000550838EDA}" type="presParOf" srcId="{9F26BB17-F542-490E-B62E-C57C201C353B}" destId="{E5F8CFFE-E954-4852-BAF6-58BBA9DAE4D4}" srcOrd="0" destOrd="0" presId="urn:microsoft.com/office/officeart/2008/layout/LinedList"/>
    <dgm:cxn modelId="{72CE6EEF-AC02-4CE5-B0EF-8D917353C8EB}" type="presParOf" srcId="{9F26BB17-F542-490E-B62E-C57C201C353B}" destId="{FD397175-2C6A-454D-B19B-86BF8507F85E}" srcOrd="1" destOrd="0" presId="urn:microsoft.com/office/officeart/2008/layout/LinedList"/>
    <dgm:cxn modelId="{A312C588-10C1-4F82-9A7D-DE64BD0EB756}" type="presParOf" srcId="{02400026-735E-4707-8467-1EA7C40E62AD}" destId="{0C1CAF91-5351-4875-A379-E8A3B8673782}" srcOrd="6" destOrd="0" presId="urn:microsoft.com/office/officeart/2008/layout/LinedList"/>
    <dgm:cxn modelId="{6578C278-EB49-4259-88E1-11BDC5E209D7}" type="presParOf" srcId="{02400026-735E-4707-8467-1EA7C40E62AD}" destId="{3C1FADF0-0BB5-43D2-A313-45088B17F74D}" srcOrd="7" destOrd="0" presId="urn:microsoft.com/office/officeart/2008/layout/LinedList"/>
    <dgm:cxn modelId="{A1F49FCF-01B6-4EB2-A170-F600F9AD0CF2}" type="presParOf" srcId="{3C1FADF0-0BB5-43D2-A313-45088B17F74D}" destId="{EAF87F38-BBDF-4DA6-B6DB-E37F1B6965DB}" srcOrd="0" destOrd="0" presId="urn:microsoft.com/office/officeart/2008/layout/LinedList"/>
    <dgm:cxn modelId="{A41E86C8-793F-4CA5-A63F-C72587A3394C}" type="presParOf" srcId="{3C1FADF0-0BB5-43D2-A313-45088B17F74D}" destId="{FF81BF9B-5CBF-4A27-9C68-85B650852371}" srcOrd="1" destOrd="0" presId="urn:microsoft.com/office/officeart/2008/layout/LinedList"/>
    <dgm:cxn modelId="{CD9C0300-02E0-4939-B016-E0C4651026E8}" type="presParOf" srcId="{02400026-735E-4707-8467-1EA7C40E62AD}" destId="{B8401A88-8080-4509-A2E7-F2DE11F50C94}" srcOrd="8" destOrd="0" presId="urn:microsoft.com/office/officeart/2008/layout/LinedList"/>
    <dgm:cxn modelId="{38637C1D-07A3-4B62-8754-45EE0B09730C}" type="presParOf" srcId="{02400026-735E-4707-8467-1EA7C40E62AD}" destId="{7511596E-76E3-4235-BB5E-E39002191AB9}" srcOrd="9" destOrd="0" presId="urn:microsoft.com/office/officeart/2008/layout/LinedList"/>
    <dgm:cxn modelId="{F2004F38-999D-4362-80E7-C9184BFC606A}" type="presParOf" srcId="{7511596E-76E3-4235-BB5E-E39002191AB9}" destId="{E416E59D-BB88-432B-986A-C0EF7BBC68C3}" srcOrd="0" destOrd="0" presId="urn:microsoft.com/office/officeart/2008/layout/LinedList"/>
    <dgm:cxn modelId="{408BAE1C-9751-415F-8473-33CC7FAB314F}" type="presParOf" srcId="{7511596E-76E3-4235-BB5E-E39002191AB9}" destId="{6E8A1D7E-8D17-4598-AC50-0B5A8AC47114}" srcOrd="1" destOrd="0" presId="urn:microsoft.com/office/officeart/2008/layout/LinedList"/>
    <dgm:cxn modelId="{4D546004-2DE8-4645-878D-E7DE46B38D86}" type="presParOf" srcId="{02400026-735E-4707-8467-1EA7C40E62AD}" destId="{41F01ABE-2DFC-4447-A79F-CBC143ED4213}" srcOrd="10" destOrd="0" presId="urn:microsoft.com/office/officeart/2008/layout/LinedList"/>
    <dgm:cxn modelId="{54443325-62D5-4E89-B8E8-C67DB8E5C214}" type="presParOf" srcId="{02400026-735E-4707-8467-1EA7C40E62AD}" destId="{0ABA9B19-69FA-4ACE-8A58-ABC14EB7B8EC}" srcOrd="11" destOrd="0" presId="urn:microsoft.com/office/officeart/2008/layout/LinedList"/>
    <dgm:cxn modelId="{6A9B80C5-07D6-402D-A110-D3DF800CEDDE}" type="presParOf" srcId="{0ABA9B19-69FA-4ACE-8A58-ABC14EB7B8EC}" destId="{DB35AA73-49CF-4928-956E-D8527A17D285}" srcOrd="0" destOrd="0" presId="urn:microsoft.com/office/officeart/2008/layout/LinedList"/>
    <dgm:cxn modelId="{557E799D-626D-4347-A14A-288C0AABA77B}" type="presParOf" srcId="{0ABA9B19-69FA-4ACE-8A58-ABC14EB7B8EC}" destId="{B6C078A2-3E49-47CE-A7B6-A9A68D8C9633}" srcOrd="1" destOrd="0" presId="urn:microsoft.com/office/officeart/2008/layout/LinedList"/>
    <dgm:cxn modelId="{63F1F6CD-D5A2-4A4F-9AFE-A8344DD8DC64}" type="presParOf" srcId="{02400026-735E-4707-8467-1EA7C40E62AD}" destId="{5F8646C0-5E49-4D1D-921C-24B36F98707A}" srcOrd="12" destOrd="0" presId="urn:microsoft.com/office/officeart/2008/layout/LinedList"/>
    <dgm:cxn modelId="{4ACBFD46-D907-4618-BD37-034DD5AE0DFC}" type="presParOf" srcId="{02400026-735E-4707-8467-1EA7C40E62AD}" destId="{45240D8E-F033-4413-86AD-C09C6145CAB6}" srcOrd="13" destOrd="0" presId="urn:microsoft.com/office/officeart/2008/layout/LinedList"/>
    <dgm:cxn modelId="{2DC00B3D-9C5A-4F0F-93C2-89C757D1A9D3}" type="presParOf" srcId="{45240D8E-F033-4413-86AD-C09C6145CAB6}" destId="{68B46616-0BC3-4EED-8637-05DF764357E6}" srcOrd="0" destOrd="0" presId="urn:microsoft.com/office/officeart/2008/layout/LinedList"/>
    <dgm:cxn modelId="{3FD6EAEA-1C8A-42F8-B241-8CAFA354D283}" type="presParOf" srcId="{45240D8E-F033-4413-86AD-C09C6145CAB6}" destId="{FE8F5CB1-BF54-42EF-BBA2-C9812EED3388}" srcOrd="1" destOrd="0" presId="urn:microsoft.com/office/officeart/2008/layout/LinedList"/>
    <dgm:cxn modelId="{B3E41625-3A60-41F1-97D1-3CD445AAE10F}" type="presParOf" srcId="{02400026-735E-4707-8467-1EA7C40E62AD}" destId="{240B3852-D66A-4950-848F-D12021D4D070}" srcOrd="14" destOrd="0" presId="urn:microsoft.com/office/officeart/2008/layout/LinedList"/>
    <dgm:cxn modelId="{D7DBD60F-93B5-4AF2-977D-31730A688BD2}" type="presParOf" srcId="{02400026-735E-4707-8467-1EA7C40E62AD}" destId="{5AC91D42-4C13-412D-B6D0-1C7F07EDE26C}" srcOrd="15" destOrd="0" presId="urn:microsoft.com/office/officeart/2008/layout/LinedList"/>
    <dgm:cxn modelId="{0FFA1C70-12CC-486D-89BF-6F3C02EA7B57}" type="presParOf" srcId="{5AC91D42-4C13-412D-B6D0-1C7F07EDE26C}" destId="{1FD959BF-E534-419D-8033-D504691FB6C5}" srcOrd="0" destOrd="0" presId="urn:microsoft.com/office/officeart/2008/layout/LinedList"/>
    <dgm:cxn modelId="{A61C3D57-1205-4612-A0DF-B218D0EDA8D6}" type="presParOf" srcId="{5AC91D42-4C13-412D-B6D0-1C7F07EDE26C}" destId="{FF9756D8-4095-4EE4-8363-3250109011BA}" srcOrd="1"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373C63A6-3B28-4442-83F4-42D17F4983C1}" type="doc">
      <dgm:prSet loTypeId="urn:microsoft.com/office/officeart/2008/layout/LinedList" loCatId="list" qsTypeId="urn:microsoft.com/office/officeart/2005/8/quickstyle/simple1" qsCatId="simple" csTypeId="urn:microsoft.com/office/officeart/2005/8/colors/accent1_2" csCatId="accent1" phldr="1"/>
      <dgm:spPr/>
      <dgm:t>
        <a:bodyPr/>
        <a:lstStyle/>
        <a:p>
          <a:endParaRPr lang="en-US"/>
        </a:p>
      </dgm:t>
    </dgm:pt>
    <dgm:pt modelId="{F86B0352-5ED2-4A66-9920-F628A66AADF2}">
      <dgm:prSet custT="1"/>
      <dgm:spPr/>
      <dgm:t>
        <a:bodyPr/>
        <a:lstStyle/>
        <a:p>
          <a:r>
            <a:rPr lang="en-US" sz="2000" dirty="0"/>
            <a:t>The setting (e.g., office, facility, mobile unit) does not matter as long confidentiality can be kept in compliance. </a:t>
          </a:r>
        </a:p>
      </dgm:t>
    </dgm:pt>
    <dgm:pt modelId="{80FF8E85-F3FD-465C-BBD5-922D92A79E38}" type="parTrans" cxnId="{E1E98790-F698-4EC2-8410-0CF15B58C8A0}">
      <dgm:prSet/>
      <dgm:spPr/>
      <dgm:t>
        <a:bodyPr/>
        <a:lstStyle/>
        <a:p>
          <a:endParaRPr lang="en-US"/>
        </a:p>
      </dgm:t>
    </dgm:pt>
    <dgm:pt modelId="{40839A80-3502-47CA-A8C3-BF7145B1B496}" type="sibTrans" cxnId="{E1E98790-F698-4EC2-8410-0CF15B58C8A0}">
      <dgm:prSet/>
      <dgm:spPr/>
      <dgm:t>
        <a:bodyPr/>
        <a:lstStyle/>
        <a:p>
          <a:endParaRPr lang="en-US"/>
        </a:p>
      </dgm:t>
    </dgm:pt>
    <dgm:pt modelId="{144A717C-5272-472B-83F0-A5CE07E9B150}">
      <dgm:prSet custT="1"/>
      <dgm:spPr/>
      <dgm:t>
        <a:bodyPr/>
        <a:lstStyle/>
        <a:p>
          <a:r>
            <a:rPr lang="en-US" sz="2000" dirty="0"/>
            <a:t>Whether the provider is a psychiatrist or PMHNP is irrelevant if the client's needs are met.</a:t>
          </a:r>
        </a:p>
      </dgm:t>
    </dgm:pt>
    <dgm:pt modelId="{0BA767D3-AD10-4BF1-85D5-D2A4A18D8E91}" type="parTrans" cxnId="{16922B9F-6276-47E2-B536-7539F3A55F17}">
      <dgm:prSet/>
      <dgm:spPr/>
      <dgm:t>
        <a:bodyPr/>
        <a:lstStyle/>
        <a:p>
          <a:endParaRPr lang="en-US"/>
        </a:p>
      </dgm:t>
    </dgm:pt>
    <dgm:pt modelId="{EBD77525-A778-4624-A947-940F906E4E3F}" type="sibTrans" cxnId="{16922B9F-6276-47E2-B536-7539F3A55F17}">
      <dgm:prSet/>
      <dgm:spPr/>
      <dgm:t>
        <a:bodyPr/>
        <a:lstStyle/>
        <a:p>
          <a:endParaRPr lang="en-US"/>
        </a:p>
      </dgm:t>
    </dgm:pt>
    <dgm:pt modelId="{E415C2F5-3A2D-43A2-9B28-82E062176CB0}">
      <dgm:prSet custT="1"/>
      <dgm:spPr/>
      <dgm:t>
        <a:bodyPr/>
        <a:lstStyle/>
        <a:p>
          <a:r>
            <a:rPr lang="en-US" sz="2000" dirty="0"/>
            <a:t>Safety glass or equipment.</a:t>
          </a:r>
        </a:p>
      </dgm:t>
    </dgm:pt>
    <dgm:pt modelId="{923D2ADD-8005-4751-84B0-F9E26E4DB515}" type="parTrans" cxnId="{7AC88FD7-DDF9-4C18-B665-CFEC4B3BB336}">
      <dgm:prSet/>
      <dgm:spPr/>
      <dgm:t>
        <a:bodyPr/>
        <a:lstStyle/>
        <a:p>
          <a:endParaRPr lang="en-US"/>
        </a:p>
      </dgm:t>
    </dgm:pt>
    <dgm:pt modelId="{4F5D9CFD-34AB-46D9-9D1B-7AD4C47CB985}" type="sibTrans" cxnId="{7AC88FD7-DDF9-4C18-B665-CFEC4B3BB336}">
      <dgm:prSet/>
      <dgm:spPr/>
      <dgm:t>
        <a:bodyPr/>
        <a:lstStyle/>
        <a:p>
          <a:endParaRPr lang="en-US"/>
        </a:p>
      </dgm:t>
    </dgm:pt>
    <dgm:pt modelId="{26BD8DBE-790C-40D2-8506-7FEEF9754CAA}">
      <dgm:prSet custT="1"/>
      <dgm:spPr/>
      <dgm:t>
        <a:bodyPr/>
        <a:lstStyle/>
        <a:p>
          <a:r>
            <a:rPr lang="en-US" sz="2000" dirty="0"/>
            <a:t>Insurance requirements (CMS, Cigna).</a:t>
          </a:r>
        </a:p>
      </dgm:t>
    </dgm:pt>
    <dgm:pt modelId="{632BCEB8-EF2A-4801-9416-41BF141F66A9}" type="parTrans" cxnId="{E2CFCD3E-7BE8-4F06-A3FB-1823414E933B}">
      <dgm:prSet/>
      <dgm:spPr/>
      <dgm:t>
        <a:bodyPr/>
        <a:lstStyle/>
        <a:p>
          <a:endParaRPr lang="en-US"/>
        </a:p>
      </dgm:t>
    </dgm:pt>
    <dgm:pt modelId="{6AECB0E5-87F3-4830-B3FA-21FB44659976}" type="sibTrans" cxnId="{E2CFCD3E-7BE8-4F06-A3FB-1823414E933B}">
      <dgm:prSet/>
      <dgm:spPr/>
      <dgm:t>
        <a:bodyPr/>
        <a:lstStyle/>
        <a:p>
          <a:endParaRPr lang="en-US"/>
        </a:p>
      </dgm:t>
    </dgm:pt>
    <dgm:pt modelId="{19598820-033A-4AD1-9802-40732E808C69}">
      <dgm:prSet custT="1"/>
      <dgm:spPr/>
      <dgm:t>
        <a:bodyPr/>
        <a:lstStyle/>
        <a:p>
          <a:r>
            <a:rPr lang="en-US" sz="2100" dirty="0"/>
            <a:t>OSHA requirements.</a:t>
          </a:r>
        </a:p>
      </dgm:t>
    </dgm:pt>
    <dgm:pt modelId="{12B36105-85A1-4F15-8CF2-00B1F8E199CE}" type="parTrans" cxnId="{9C80238D-2C15-4B94-AFC0-869CCE7FC567}">
      <dgm:prSet/>
      <dgm:spPr/>
      <dgm:t>
        <a:bodyPr/>
        <a:lstStyle/>
        <a:p>
          <a:endParaRPr lang="en-US"/>
        </a:p>
      </dgm:t>
    </dgm:pt>
    <dgm:pt modelId="{F3AA5686-FEB5-44FF-A645-7CB0BA43C41A}" type="sibTrans" cxnId="{9C80238D-2C15-4B94-AFC0-869CCE7FC567}">
      <dgm:prSet/>
      <dgm:spPr/>
      <dgm:t>
        <a:bodyPr/>
        <a:lstStyle/>
        <a:p>
          <a:endParaRPr lang="en-US"/>
        </a:p>
      </dgm:t>
    </dgm:pt>
    <dgm:pt modelId="{B0C46C31-67C6-424E-AEED-692A79C382CC}">
      <dgm:prSet custT="1"/>
      <dgm:spPr/>
      <dgm:t>
        <a:bodyPr/>
        <a:lstStyle/>
        <a:p>
          <a:r>
            <a:rPr lang="en-US" sz="2000" dirty="0"/>
            <a:t>American with Disabilities requirements.</a:t>
          </a:r>
        </a:p>
      </dgm:t>
    </dgm:pt>
    <dgm:pt modelId="{7BF4A35A-2CC5-4012-89FB-0FCFE16F8EBF}" type="parTrans" cxnId="{2DAEAE85-DD61-4B9A-A7DC-D5EBEF20E8A9}">
      <dgm:prSet/>
      <dgm:spPr/>
      <dgm:t>
        <a:bodyPr/>
        <a:lstStyle/>
        <a:p>
          <a:endParaRPr lang="en-US"/>
        </a:p>
      </dgm:t>
    </dgm:pt>
    <dgm:pt modelId="{228A4C96-8A49-43E5-8E39-1B6688F837E9}" type="sibTrans" cxnId="{2DAEAE85-DD61-4B9A-A7DC-D5EBEF20E8A9}">
      <dgm:prSet/>
      <dgm:spPr/>
      <dgm:t>
        <a:bodyPr/>
        <a:lstStyle/>
        <a:p>
          <a:endParaRPr lang="en-US"/>
        </a:p>
      </dgm:t>
    </dgm:pt>
    <dgm:pt modelId="{BD4ABAC6-D898-4A66-B3F2-753853AF65F4}">
      <dgm:prSet custT="1"/>
      <dgm:spPr/>
      <dgm:t>
        <a:bodyPr/>
        <a:lstStyle/>
        <a:p>
          <a:r>
            <a:rPr lang="en-US" sz="2000" dirty="0"/>
            <a:t>Automobile insurance requirements.</a:t>
          </a:r>
        </a:p>
      </dgm:t>
    </dgm:pt>
    <dgm:pt modelId="{C6D9D901-A7B8-41F4-84B3-E308EEFE85DA}" type="parTrans" cxnId="{C4AB9AAB-2138-4FE7-BC0A-E70715F1D909}">
      <dgm:prSet/>
      <dgm:spPr/>
      <dgm:t>
        <a:bodyPr/>
        <a:lstStyle/>
        <a:p>
          <a:endParaRPr lang="en-US"/>
        </a:p>
      </dgm:t>
    </dgm:pt>
    <dgm:pt modelId="{EDE4804E-3190-44E6-98A7-4CB69A5F7350}" type="sibTrans" cxnId="{C4AB9AAB-2138-4FE7-BC0A-E70715F1D909}">
      <dgm:prSet/>
      <dgm:spPr/>
      <dgm:t>
        <a:bodyPr/>
        <a:lstStyle/>
        <a:p>
          <a:endParaRPr lang="en-US"/>
        </a:p>
      </dgm:t>
    </dgm:pt>
    <dgm:pt modelId="{15852BF1-F9BC-4C63-9550-691D6C7AD4CE}">
      <dgm:prSet custT="1"/>
      <dgm:spPr/>
      <dgm:t>
        <a:bodyPr/>
        <a:lstStyle/>
        <a:p>
          <a:endParaRPr lang="en-US" sz="1400" dirty="0"/>
        </a:p>
      </dgm:t>
    </dgm:pt>
    <dgm:pt modelId="{7430AAB1-A398-470C-9F24-79A993447261}" type="parTrans" cxnId="{F0C9E302-2FB2-4876-878D-A2BC7D39FD89}">
      <dgm:prSet/>
      <dgm:spPr/>
      <dgm:t>
        <a:bodyPr/>
        <a:lstStyle/>
        <a:p>
          <a:endParaRPr lang="en-US"/>
        </a:p>
      </dgm:t>
    </dgm:pt>
    <dgm:pt modelId="{2D1A4E71-F5CA-4CEF-BD92-498723103585}" type="sibTrans" cxnId="{F0C9E302-2FB2-4876-878D-A2BC7D39FD89}">
      <dgm:prSet/>
      <dgm:spPr/>
      <dgm:t>
        <a:bodyPr/>
        <a:lstStyle/>
        <a:p>
          <a:endParaRPr lang="en-US"/>
        </a:p>
      </dgm:t>
    </dgm:pt>
    <dgm:pt modelId="{02400026-735E-4707-8467-1EA7C40E62AD}" type="pres">
      <dgm:prSet presAssocID="{373C63A6-3B28-4442-83F4-42D17F4983C1}" presName="vert0" presStyleCnt="0">
        <dgm:presLayoutVars>
          <dgm:dir/>
          <dgm:animOne val="branch"/>
          <dgm:animLvl val="lvl"/>
        </dgm:presLayoutVars>
      </dgm:prSet>
      <dgm:spPr/>
    </dgm:pt>
    <dgm:pt modelId="{96566EA5-EFC0-4C06-BADD-85C231CA5E12}" type="pres">
      <dgm:prSet presAssocID="{F86B0352-5ED2-4A66-9920-F628A66AADF2}" presName="thickLine" presStyleLbl="alignNode1" presStyleIdx="0" presStyleCnt="8"/>
      <dgm:spPr/>
    </dgm:pt>
    <dgm:pt modelId="{E8FFE9AB-14A7-428F-8C38-3EDDE38A5C53}" type="pres">
      <dgm:prSet presAssocID="{F86B0352-5ED2-4A66-9920-F628A66AADF2}" presName="horz1" presStyleCnt="0"/>
      <dgm:spPr/>
    </dgm:pt>
    <dgm:pt modelId="{4DBCB61E-F60E-430A-AF99-90DBF78E959A}" type="pres">
      <dgm:prSet presAssocID="{F86B0352-5ED2-4A66-9920-F628A66AADF2}" presName="tx1" presStyleLbl="revTx" presStyleIdx="0" presStyleCnt="8" custScaleY="136661"/>
      <dgm:spPr/>
    </dgm:pt>
    <dgm:pt modelId="{97F4B067-7E1E-4169-ACFA-020F276D1424}" type="pres">
      <dgm:prSet presAssocID="{F86B0352-5ED2-4A66-9920-F628A66AADF2}" presName="vert1" presStyleCnt="0"/>
      <dgm:spPr/>
    </dgm:pt>
    <dgm:pt modelId="{1598CCF6-07A5-438B-830D-75D2F1FF6F11}" type="pres">
      <dgm:prSet presAssocID="{144A717C-5272-472B-83F0-A5CE07E9B150}" presName="thickLine" presStyleLbl="alignNode1" presStyleIdx="1" presStyleCnt="8"/>
      <dgm:spPr/>
    </dgm:pt>
    <dgm:pt modelId="{16315C03-573E-479B-BF25-79C27572079B}" type="pres">
      <dgm:prSet presAssocID="{144A717C-5272-472B-83F0-A5CE07E9B150}" presName="horz1" presStyleCnt="0"/>
      <dgm:spPr/>
    </dgm:pt>
    <dgm:pt modelId="{28D825A0-17F8-476B-8ED3-7097015889FB}" type="pres">
      <dgm:prSet presAssocID="{144A717C-5272-472B-83F0-A5CE07E9B150}" presName="tx1" presStyleLbl="revTx" presStyleIdx="1" presStyleCnt="8"/>
      <dgm:spPr/>
    </dgm:pt>
    <dgm:pt modelId="{326672DD-D833-4C9B-8051-089669FB6219}" type="pres">
      <dgm:prSet presAssocID="{144A717C-5272-472B-83F0-A5CE07E9B150}" presName="vert1" presStyleCnt="0"/>
      <dgm:spPr/>
    </dgm:pt>
    <dgm:pt modelId="{7B45B13F-6459-4781-8FD8-7547ACC6F294}" type="pres">
      <dgm:prSet presAssocID="{E415C2F5-3A2D-43A2-9B28-82E062176CB0}" presName="thickLine" presStyleLbl="alignNode1" presStyleIdx="2" presStyleCnt="8"/>
      <dgm:spPr/>
    </dgm:pt>
    <dgm:pt modelId="{9F26BB17-F542-490E-B62E-C57C201C353B}" type="pres">
      <dgm:prSet presAssocID="{E415C2F5-3A2D-43A2-9B28-82E062176CB0}" presName="horz1" presStyleCnt="0"/>
      <dgm:spPr/>
    </dgm:pt>
    <dgm:pt modelId="{E5F8CFFE-E954-4852-BAF6-58BBA9DAE4D4}" type="pres">
      <dgm:prSet presAssocID="{E415C2F5-3A2D-43A2-9B28-82E062176CB0}" presName="tx1" presStyleLbl="revTx" presStyleIdx="2" presStyleCnt="8"/>
      <dgm:spPr/>
    </dgm:pt>
    <dgm:pt modelId="{FD397175-2C6A-454D-B19B-86BF8507F85E}" type="pres">
      <dgm:prSet presAssocID="{E415C2F5-3A2D-43A2-9B28-82E062176CB0}" presName="vert1" presStyleCnt="0"/>
      <dgm:spPr/>
    </dgm:pt>
    <dgm:pt modelId="{0C1CAF91-5351-4875-A379-E8A3B8673782}" type="pres">
      <dgm:prSet presAssocID="{26BD8DBE-790C-40D2-8506-7FEEF9754CAA}" presName="thickLine" presStyleLbl="alignNode1" presStyleIdx="3" presStyleCnt="8"/>
      <dgm:spPr/>
    </dgm:pt>
    <dgm:pt modelId="{3C1FADF0-0BB5-43D2-A313-45088B17F74D}" type="pres">
      <dgm:prSet presAssocID="{26BD8DBE-790C-40D2-8506-7FEEF9754CAA}" presName="horz1" presStyleCnt="0"/>
      <dgm:spPr/>
    </dgm:pt>
    <dgm:pt modelId="{EAF87F38-BBDF-4DA6-B6DB-E37F1B6965DB}" type="pres">
      <dgm:prSet presAssocID="{26BD8DBE-790C-40D2-8506-7FEEF9754CAA}" presName="tx1" presStyleLbl="revTx" presStyleIdx="3" presStyleCnt="8"/>
      <dgm:spPr/>
    </dgm:pt>
    <dgm:pt modelId="{FF81BF9B-5CBF-4A27-9C68-85B650852371}" type="pres">
      <dgm:prSet presAssocID="{26BD8DBE-790C-40D2-8506-7FEEF9754CAA}" presName="vert1" presStyleCnt="0"/>
      <dgm:spPr/>
    </dgm:pt>
    <dgm:pt modelId="{B8401A88-8080-4509-A2E7-F2DE11F50C94}" type="pres">
      <dgm:prSet presAssocID="{19598820-033A-4AD1-9802-40732E808C69}" presName="thickLine" presStyleLbl="alignNode1" presStyleIdx="4" presStyleCnt="8"/>
      <dgm:spPr/>
    </dgm:pt>
    <dgm:pt modelId="{7511596E-76E3-4235-BB5E-E39002191AB9}" type="pres">
      <dgm:prSet presAssocID="{19598820-033A-4AD1-9802-40732E808C69}" presName="horz1" presStyleCnt="0"/>
      <dgm:spPr/>
    </dgm:pt>
    <dgm:pt modelId="{E416E59D-BB88-432B-986A-C0EF7BBC68C3}" type="pres">
      <dgm:prSet presAssocID="{19598820-033A-4AD1-9802-40732E808C69}" presName="tx1" presStyleLbl="revTx" presStyleIdx="4" presStyleCnt="8"/>
      <dgm:spPr/>
    </dgm:pt>
    <dgm:pt modelId="{6E8A1D7E-8D17-4598-AC50-0B5A8AC47114}" type="pres">
      <dgm:prSet presAssocID="{19598820-033A-4AD1-9802-40732E808C69}" presName="vert1" presStyleCnt="0"/>
      <dgm:spPr/>
    </dgm:pt>
    <dgm:pt modelId="{41F01ABE-2DFC-4447-A79F-CBC143ED4213}" type="pres">
      <dgm:prSet presAssocID="{B0C46C31-67C6-424E-AEED-692A79C382CC}" presName="thickLine" presStyleLbl="alignNode1" presStyleIdx="5" presStyleCnt="8"/>
      <dgm:spPr/>
    </dgm:pt>
    <dgm:pt modelId="{0ABA9B19-69FA-4ACE-8A58-ABC14EB7B8EC}" type="pres">
      <dgm:prSet presAssocID="{B0C46C31-67C6-424E-AEED-692A79C382CC}" presName="horz1" presStyleCnt="0"/>
      <dgm:spPr/>
    </dgm:pt>
    <dgm:pt modelId="{DB35AA73-49CF-4928-956E-D8527A17D285}" type="pres">
      <dgm:prSet presAssocID="{B0C46C31-67C6-424E-AEED-692A79C382CC}" presName="tx1" presStyleLbl="revTx" presStyleIdx="5" presStyleCnt="8"/>
      <dgm:spPr/>
    </dgm:pt>
    <dgm:pt modelId="{B6C078A2-3E49-47CE-A7B6-A9A68D8C9633}" type="pres">
      <dgm:prSet presAssocID="{B0C46C31-67C6-424E-AEED-692A79C382CC}" presName="vert1" presStyleCnt="0"/>
      <dgm:spPr/>
    </dgm:pt>
    <dgm:pt modelId="{5F8646C0-5E49-4D1D-921C-24B36F98707A}" type="pres">
      <dgm:prSet presAssocID="{BD4ABAC6-D898-4A66-B3F2-753853AF65F4}" presName="thickLine" presStyleLbl="alignNode1" presStyleIdx="6" presStyleCnt="8"/>
      <dgm:spPr/>
    </dgm:pt>
    <dgm:pt modelId="{45240D8E-F033-4413-86AD-C09C6145CAB6}" type="pres">
      <dgm:prSet presAssocID="{BD4ABAC6-D898-4A66-B3F2-753853AF65F4}" presName="horz1" presStyleCnt="0"/>
      <dgm:spPr/>
    </dgm:pt>
    <dgm:pt modelId="{68B46616-0BC3-4EED-8637-05DF764357E6}" type="pres">
      <dgm:prSet presAssocID="{BD4ABAC6-D898-4A66-B3F2-753853AF65F4}" presName="tx1" presStyleLbl="revTx" presStyleIdx="6" presStyleCnt="8"/>
      <dgm:spPr/>
    </dgm:pt>
    <dgm:pt modelId="{FE8F5CB1-BF54-42EF-BBA2-C9812EED3388}" type="pres">
      <dgm:prSet presAssocID="{BD4ABAC6-D898-4A66-B3F2-753853AF65F4}" presName="vert1" presStyleCnt="0"/>
      <dgm:spPr/>
    </dgm:pt>
    <dgm:pt modelId="{240B3852-D66A-4950-848F-D12021D4D070}" type="pres">
      <dgm:prSet presAssocID="{15852BF1-F9BC-4C63-9550-691D6C7AD4CE}" presName="thickLine" presStyleLbl="alignNode1" presStyleIdx="7" presStyleCnt="8"/>
      <dgm:spPr/>
    </dgm:pt>
    <dgm:pt modelId="{5AC91D42-4C13-412D-B6D0-1C7F07EDE26C}" type="pres">
      <dgm:prSet presAssocID="{15852BF1-F9BC-4C63-9550-691D6C7AD4CE}" presName="horz1" presStyleCnt="0"/>
      <dgm:spPr/>
    </dgm:pt>
    <dgm:pt modelId="{1FD959BF-E534-419D-8033-D504691FB6C5}" type="pres">
      <dgm:prSet presAssocID="{15852BF1-F9BC-4C63-9550-691D6C7AD4CE}" presName="tx1" presStyleLbl="revTx" presStyleIdx="7" presStyleCnt="8"/>
      <dgm:spPr/>
    </dgm:pt>
    <dgm:pt modelId="{FF9756D8-4095-4EE4-8363-3250109011BA}" type="pres">
      <dgm:prSet presAssocID="{15852BF1-F9BC-4C63-9550-691D6C7AD4CE}" presName="vert1" presStyleCnt="0"/>
      <dgm:spPr/>
    </dgm:pt>
  </dgm:ptLst>
  <dgm:cxnLst>
    <dgm:cxn modelId="{F0C9E302-2FB2-4876-878D-A2BC7D39FD89}" srcId="{373C63A6-3B28-4442-83F4-42D17F4983C1}" destId="{15852BF1-F9BC-4C63-9550-691D6C7AD4CE}" srcOrd="7" destOrd="0" parTransId="{7430AAB1-A398-470C-9F24-79A993447261}" sibTransId="{2D1A4E71-F5CA-4CEF-BD92-498723103585}"/>
    <dgm:cxn modelId="{B2C6D428-E14A-4B00-A8C7-667F33B9A6B1}" type="presOf" srcId="{BD4ABAC6-D898-4A66-B3F2-753853AF65F4}" destId="{68B46616-0BC3-4EED-8637-05DF764357E6}" srcOrd="0" destOrd="0" presId="urn:microsoft.com/office/officeart/2008/layout/LinedList"/>
    <dgm:cxn modelId="{E02A1E2A-28DA-4536-A9D7-C45CDD788692}" type="presOf" srcId="{15852BF1-F9BC-4C63-9550-691D6C7AD4CE}" destId="{1FD959BF-E534-419D-8033-D504691FB6C5}" srcOrd="0" destOrd="0" presId="urn:microsoft.com/office/officeart/2008/layout/LinedList"/>
    <dgm:cxn modelId="{58045C3B-9ED6-47AC-B34E-5FC58F1E4441}" type="presOf" srcId="{26BD8DBE-790C-40D2-8506-7FEEF9754CAA}" destId="{EAF87F38-BBDF-4DA6-B6DB-E37F1B6965DB}" srcOrd="0" destOrd="0" presId="urn:microsoft.com/office/officeart/2008/layout/LinedList"/>
    <dgm:cxn modelId="{E2CFCD3E-7BE8-4F06-A3FB-1823414E933B}" srcId="{373C63A6-3B28-4442-83F4-42D17F4983C1}" destId="{26BD8DBE-790C-40D2-8506-7FEEF9754CAA}" srcOrd="3" destOrd="0" parTransId="{632BCEB8-EF2A-4801-9416-41BF141F66A9}" sibTransId="{6AECB0E5-87F3-4830-B3FA-21FB44659976}"/>
    <dgm:cxn modelId="{4FCD7842-3125-4847-90BB-A5C450F5DE66}" type="presOf" srcId="{F86B0352-5ED2-4A66-9920-F628A66AADF2}" destId="{4DBCB61E-F60E-430A-AF99-90DBF78E959A}" srcOrd="0" destOrd="0" presId="urn:microsoft.com/office/officeart/2008/layout/LinedList"/>
    <dgm:cxn modelId="{A3031674-72DA-42C4-B2D2-9F30C36F9B90}" type="presOf" srcId="{E415C2F5-3A2D-43A2-9B28-82E062176CB0}" destId="{E5F8CFFE-E954-4852-BAF6-58BBA9DAE4D4}" srcOrd="0" destOrd="0" presId="urn:microsoft.com/office/officeart/2008/layout/LinedList"/>
    <dgm:cxn modelId="{96545B84-76D2-4C04-AFC7-8278117F2D4D}" type="presOf" srcId="{373C63A6-3B28-4442-83F4-42D17F4983C1}" destId="{02400026-735E-4707-8467-1EA7C40E62AD}" srcOrd="0" destOrd="0" presId="urn:microsoft.com/office/officeart/2008/layout/LinedList"/>
    <dgm:cxn modelId="{2DAEAE85-DD61-4B9A-A7DC-D5EBEF20E8A9}" srcId="{373C63A6-3B28-4442-83F4-42D17F4983C1}" destId="{B0C46C31-67C6-424E-AEED-692A79C382CC}" srcOrd="5" destOrd="0" parTransId="{7BF4A35A-2CC5-4012-89FB-0FCFE16F8EBF}" sibTransId="{228A4C96-8A49-43E5-8E39-1B6688F837E9}"/>
    <dgm:cxn modelId="{9C80238D-2C15-4B94-AFC0-869CCE7FC567}" srcId="{373C63A6-3B28-4442-83F4-42D17F4983C1}" destId="{19598820-033A-4AD1-9802-40732E808C69}" srcOrd="4" destOrd="0" parTransId="{12B36105-85A1-4F15-8CF2-00B1F8E199CE}" sibTransId="{F3AA5686-FEB5-44FF-A645-7CB0BA43C41A}"/>
    <dgm:cxn modelId="{E1E98790-F698-4EC2-8410-0CF15B58C8A0}" srcId="{373C63A6-3B28-4442-83F4-42D17F4983C1}" destId="{F86B0352-5ED2-4A66-9920-F628A66AADF2}" srcOrd="0" destOrd="0" parTransId="{80FF8E85-F3FD-465C-BBD5-922D92A79E38}" sibTransId="{40839A80-3502-47CA-A8C3-BF7145B1B496}"/>
    <dgm:cxn modelId="{89C4D097-29E6-4F7B-A8CB-31BED42E02DE}" type="presOf" srcId="{144A717C-5272-472B-83F0-A5CE07E9B150}" destId="{28D825A0-17F8-476B-8ED3-7097015889FB}" srcOrd="0" destOrd="0" presId="urn:microsoft.com/office/officeart/2008/layout/LinedList"/>
    <dgm:cxn modelId="{16922B9F-6276-47E2-B536-7539F3A55F17}" srcId="{373C63A6-3B28-4442-83F4-42D17F4983C1}" destId="{144A717C-5272-472B-83F0-A5CE07E9B150}" srcOrd="1" destOrd="0" parTransId="{0BA767D3-AD10-4BF1-85D5-D2A4A18D8E91}" sibTransId="{EBD77525-A778-4624-A947-940F906E4E3F}"/>
    <dgm:cxn modelId="{C4AB9AAB-2138-4FE7-BC0A-E70715F1D909}" srcId="{373C63A6-3B28-4442-83F4-42D17F4983C1}" destId="{BD4ABAC6-D898-4A66-B3F2-753853AF65F4}" srcOrd="6" destOrd="0" parTransId="{C6D9D901-A7B8-41F4-84B3-E308EEFE85DA}" sibTransId="{EDE4804E-3190-44E6-98A7-4CB69A5F7350}"/>
    <dgm:cxn modelId="{F8DC69AE-DF5B-4ADF-A953-F8D81977BF14}" type="presOf" srcId="{19598820-033A-4AD1-9802-40732E808C69}" destId="{E416E59D-BB88-432B-986A-C0EF7BBC68C3}" srcOrd="0" destOrd="0" presId="urn:microsoft.com/office/officeart/2008/layout/LinedList"/>
    <dgm:cxn modelId="{138388CC-C022-44B2-9D54-E2993EA56718}" type="presOf" srcId="{B0C46C31-67C6-424E-AEED-692A79C382CC}" destId="{DB35AA73-49CF-4928-956E-D8527A17D285}" srcOrd="0" destOrd="0" presId="urn:microsoft.com/office/officeart/2008/layout/LinedList"/>
    <dgm:cxn modelId="{7AC88FD7-DDF9-4C18-B665-CFEC4B3BB336}" srcId="{373C63A6-3B28-4442-83F4-42D17F4983C1}" destId="{E415C2F5-3A2D-43A2-9B28-82E062176CB0}" srcOrd="2" destOrd="0" parTransId="{923D2ADD-8005-4751-84B0-F9E26E4DB515}" sibTransId="{4F5D9CFD-34AB-46D9-9D1B-7AD4C47CB985}"/>
    <dgm:cxn modelId="{21131F4C-9B9C-4F7F-B5C4-4F22255077D4}" type="presParOf" srcId="{02400026-735E-4707-8467-1EA7C40E62AD}" destId="{96566EA5-EFC0-4C06-BADD-85C231CA5E12}" srcOrd="0" destOrd="0" presId="urn:microsoft.com/office/officeart/2008/layout/LinedList"/>
    <dgm:cxn modelId="{E9918128-6FB4-4B32-A625-162F5BD4E424}" type="presParOf" srcId="{02400026-735E-4707-8467-1EA7C40E62AD}" destId="{E8FFE9AB-14A7-428F-8C38-3EDDE38A5C53}" srcOrd="1" destOrd="0" presId="urn:microsoft.com/office/officeart/2008/layout/LinedList"/>
    <dgm:cxn modelId="{0D540130-9E19-45B4-A2AF-AACA4D8038C4}" type="presParOf" srcId="{E8FFE9AB-14A7-428F-8C38-3EDDE38A5C53}" destId="{4DBCB61E-F60E-430A-AF99-90DBF78E959A}" srcOrd="0" destOrd="0" presId="urn:microsoft.com/office/officeart/2008/layout/LinedList"/>
    <dgm:cxn modelId="{C5D718F4-F6DE-430E-A423-C79893EE285E}" type="presParOf" srcId="{E8FFE9AB-14A7-428F-8C38-3EDDE38A5C53}" destId="{97F4B067-7E1E-4169-ACFA-020F276D1424}" srcOrd="1" destOrd="0" presId="urn:microsoft.com/office/officeart/2008/layout/LinedList"/>
    <dgm:cxn modelId="{EEBFBDA4-CEE4-450D-9186-B1B57B483AE7}" type="presParOf" srcId="{02400026-735E-4707-8467-1EA7C40E62AD}" destId="{1598CCF6-07A5-438B-830D-75D2F1FF6F11}" srcOrd="2" destOrd="0" presId="urn:microsoft.com/office/officeart/2008/layout/LinedList"/>
    <dgm:cxn modelId="{DB39CD71-D5C3-4372-821C-F8DF53C35A08}" type="presParOf" srcId="{02400026-735E-4707-8467-1EA7C40E62AD}" destId="{16315C03-573E-479B-BF25-79C27572079B}" srcOrd="3" destOrd="0" presId="urn:microsoft.com/office/officeart/2008/layout/LinedList"/>
    <dgm:cxn modelId="{F6DFE7C2-7AEC-4122-B0FA-922D54B75623}" type="presParOf" srcId="{16315C03-573E-479B-BF25-79C27572079B}" destId="{28D825A0-17F8-476B-8ED3-7097015889FB}" srcOrd="0" destOrd="0" presId="urn:microsoft.com/office/officeart/2008/layout/LinedList"/>
    <dgm:cxn modelId="{65D8484D-A109-4AE1-85E1-159BCF10ACFD}" type="presParOf" srcId="{16315C03-573E-479B-BF25-79C27572079B}" destId="{326672DD-D833-4C9B-8051-089669FB6219}" srcOrd="1" destOrd="0" presId="urn:microsoft.com/office/officeart/2008/layout/LinedList"/>
    <dgm:cxn modelId="{290BC510-D271-40CF-888D-DD05B6090CD2}" type="presParOf" srcId="{02400026-735E-4707-8467-1EA7C40E62AD}" destId="{7B45B13F-6459-4781-8FD8-7547ACC6F294}" srcOrd="4" destOrd="0" presId="urn:microsoft.com/office/officeart/2008/layout/LinedList"/>
    <dgm:cxn modelId="{BFD1BB3A-FDE8-4235-8617-36A7BA9E149A}" type="presParOf" srcId="{02400026-735E-4707-8467-1EA7C40E62AD}" destId="{9F26BB17-F542-490E-B62E-C57C201C353B}" srcOrd="5" destOrd="0" presId="urn:microsoft.com/office/officeart/2008/layout/LinedList"/>
    <dgm:cxn modelId="{4776AD80-3175-4C50-882E-000550838EDA}" type="presParOf" srcId="{9F26BB17-F542-490E-B62E-C57C201C353B}" destId="{E5F8CFFE-E954-4852-BAF6-58BBA9DAE4D4}" srcOrd="0" destOrd="0" presId="urn:microsoft.com/office/officeart/2008/layout/LinedList"/>
    <dgm:cxn modelId="{72CE6EEF-AC02-4CE5-B0EF-8D917353C8EB}" type="presParOf" srcId="{9F26BB17-F542-490E-B62E-C57C201C353B}" destId="{FD397175-2C6A-454D-B19B-86BF8507F85E}" srcOrd="1" destOrd="0" presId="urn:microsoft.com/office/officeart/2008/layout/LinedList"/>
    <dgm:cxn modelId="{A312C588-10C1-4F82-9A7D-DE64BD0EB756}" type="presParOf" srcId="{02400026-735E-4707-8467-1EA7C40E62AD}" destId="{0C1CAF91-5351-4875-A379-E8A3B8673782}" srcOrd="6" destOrd="0" presId="urn:microsoft.com/office/officeart/2008/layout/LinedList"/>
    <dgm:cxn modelId="{6578C278-EB49-4259-88E1-11BDC5E209D7}" type="presParOf" srcId="{02400026-735E-4707-8467-1EA7C40E62AD}" destId="{3C1FADF0-0BB5-43D2-A313-45088B17F74D}" srcOrd="7" destOrd="0" presId="urn:microsoft.com/office/officeart/2008/layout/LinedList"/>
    <dgm:cxn modelId="{A1F49FCF-01B6-4EB2-A170-F600F9AD0CF2}" type="presParOf" srcId="{3C1FADF0-0BB5-43D2-A313-45088B17F74D}" destId="{EAF87F38-BBDF-4DA6-B6DB-E37F1B6965DB}" srcOrd="0" destOrd="0" presId="urn:microsoft.com/office/officeart/2008/layout/LinedList"/>
    <dgm:cxn modelId="{A41E86C8-793F-4CA5-A63F-C72587A3394C}" type="presParOf" srcId="{3C1FADF0-0BB5-43D2-A313-45088B17F74D}" destId="{FF81BF9B-5CBF-4A27-9C68-85B650852371}" srcOrd="1" destOrd="0" presId="urn:microsoft.com/office/officeart/2008/layout/LinedList"/>
    <dgm:cxn modelId="{CD9C0300-02E0-4939-B016-E0C4651026E8}" type="presParOf" srcId="{02400026-735E-4707-8467-1EA7C40E62AD}" destId="{B8401A88-8080-4509-A2E7-F2DE11F50C94}" srcOrd="8" destOrd="0" presId="urn:microsoft.com/office/officeart/2008/layout/LinedList"/>
    <dgm:cxn modelId="{38637C1D-07A3-4B62-8754-45EE0B09730C}" type="presParOf" srcId="{02400026-735E-4707-8467-1EA7C40E62AD}" destId="{7511596E-76E3-4235-BB5E-E39002191AB9}" srcOrd="9" destOrd="0" presId="urn:microsoft.com/office/officeart/2008/layout/LinedList"/>
    <dgm:cxn modelId="{F2004F38-999D-4362-80E7-C9184BFC606A}" type="presParOf" srcId="{7511596E-76E3-4235-BB5E-E39002191AB9}" destId="{E416E59D-BB88-432B-986A-C0EF7BBC68C3}" srcOrd="0" destOrd="0" presId="urn:microsoft.com/office/officeart/2008/layout/LinedList"/>
    <dgm:cxn modelId="{408BAE1C-9751-415F-8473-33CC7FAB314F}" type="presParOf" srcId="{7511596E-76E3-4235-BB5E-E39002191AB9}" destId="{6E8A1D7E-8D17-4598-AC50-0B5A8AC47114}" srcOrd="1" destOrd="0" presId="urn:microsoft.com/office/officeart/2008/layout/LinedList"/>
    <dgm:cxn modelId="{4D546004-2DE8-4645-878D-E7DE46B38D86}" type="presParOf" srcId="{02400026-735E-4707-8467-1EA7C40E62AD}" destId="{41F01ABE-2DFC-4447-A79F-CBC143ED4213}" srcOrd="10" destOrd="0" presId="urn:microsoft.com/office/officeart/2008/layout/LinedList"/>
    <dgm:cxn modelId="{54443325-62D5-4E89-B8E8-C67DB8E5C214}" type="presParOf" srcId="{02400026-735E-4707-8467-1EA7C40E62AD}" destId="{0ABA9B19-69FA-4ACE-8A58-ABC14EB7B8EC}" srcOrd="11" destOrd="0" presId="urn:microsoft.com/office/officeart/2008/layout/LinedList"/>
    <dgm:cxn modelId="{6A9B80C5-07D6-402D-A110-D3DF800CEDDE}" type="presParOf" srcId="{0ABA9B19-69FA-4ACE-8A58-ABC14EB7B8EC}" destId="{DB35AA73-49CF-4928-956E-D8527A17D285}" srcOrd="0" destOrd="0" presId="urn:microsoft.com/office/officeart/2008/layout/LinedList"/>
    <dgm:cxn modelId="{557E799D-626D-4347-A14A-288C0AABA77B}" type="presParOf" srcId="{0ABA9B19-69FA-4ACE-8A58-ABC14EB7B8EC}" destId="{B6C078A2-3E49-47CE-A7B6-A9A68D8C9633}" srcOrd="1" destOrd="0" presId="urn:microsoft.com/office/officeart/2008/layout/LinedList"/>
    <dgm:cxn modelId="{63F1F6CD-D5A2-4A4F-9AFE-A8344DD8DC64}" type="presParOf" srcId="{02400026-735E-4707-8467-1EA7C40E62AD}" destId="{5F8646C0-5E49-4D1D-921C-24B36F98707A}" srcOrd="12" destOrd="0" presId="urn:microsoft.com/office/officeart/2008/layout/LinedList"/>
    <dgm:cxn modelId="{4ACBFD46-D907-4618-BD37-034DD5AE0DFC}" type="presParOf" srcId="{02400026-735E-4707-8467-1EA7C40E62AD}" destId="{45240D8E-F033-4413-86AD-C09C6145CAB6}" srcOrd="13" destOrd="0" presId="urn:microsoft.com/office/officeart/2008/layout/LinedList"/>
    <dgm:cxn modelId="{2DC00B3D-9C5A-4F0F-93C2-89C757D1A9D3}" type="presParOf" srcId="{45240D8E-F033-4413-86AD-C09C6145CAB6}" destId="{68B46616-0BC3-4EED-8637-05DF764357E6}" srcOrd="0" destOrd="0" presId="urn:microsoft.com/office/officeart/2008/layout/LinedList"/>
    <dgm:cxn modelId="{3FD6EAEA-1C8A-42F8-B241-8CAFA354D283}" type="presParOf" srcId="{45240D8E-F033-4413-86AD-C09C6145CAB6}" destId="{FE8F5CB1-BF54-42EF-BBA2-C9812EED3388}" srcOrd="1" destOrd="0" presId="urn:microsoft.com/office/officeart/2008/layout/LinedList"/>
    <dgm:cxn modelId="{B3E41625-3A60-41F1-97D1-3CD445AAE10F}" type="presParOf" srcId="{02400026-735E-4707-8467-1EA7C40E62AD}" destId="{240B3852-D66A-4950-848F-D12021D4D070}" srcOrd="14" destOrd="0" presId="urn:microsoft.com/office/officeart/2008/layout/LinedList"/>
    <dgm:cxn modelId="{D7DBD60F-93B5-4AF2-977D-31730A688BD2}" type="presParOf" srcId="{02400026-735E-4707-8467-1EA7C40E62AD}" destId="{5AC91D42-4C13-412D-B6D0-1C7F07EDE26C}" srcOrd="15" destOrd="0" presId="urn:microsoft.com/office/officeart/2008/layout/LinedList"/>
    <dgm:cxn modelId="{0FFA1C70-12CC-486D-89BF-6F3C02EA7B57}" type="presParOf" srcId="{5AC91D42-4C13-412D-B6D0-1C7F07EDE26C}" destId="{1FD959BF-E534-419D-8033-D504691FB6C5}" srcOrd="0" destOrd="0" presId="urn:microsoft.com/office/officeart/2008/layout/LinedList"/>
    <dgm:cxn modelId="{A61C3D57-1205-4612-A0DF-B218D0EDA8D6}" type="presParOf" srcId="{5AC91D42-4C13-412D-B6D0-1C7F07EDE26C}" destId="{FF9756D8-4095-4EE4-8363-3250109011BA}" srcOrd="1"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77D274F8-33DE-43F7-9B8E-E2A21D7E82E6}" type="doc">
      <dgm:prSet loTypeId="urn:microsoft.com/office/officeart/2008/layout/LinedList" loCatId="list" qsTypeId="urn:microsoft.com/office/officeart/2005/8/quickstyle/simple1" qsCatId="simple" csTypeId="urn:microsoft.com/office/officeart/2005/8/colors/colorful2" csCatId="colorful" phldr="1"/>
      <dgm:spPr/>
      <dgm:t>
        <a:bodyPr/>
        <a:lstStyle/>
        <a:p>
          <a:endParaRPr lang="en-US"/>
        </a:p>
      </dgm:t>
    </dgm:pt>
    <dgm:pt modelId="{5B021B24-9DD8-4DF3-9996-DBB17153D975}">
      <dgm:prSet/>
      <dgm:spPr/>
      <dgm:t>
        <a:bodyPr/>
        <a:lstStyle/>
        <a:p>
          <a:r>
            <a:rPr lang="en-US" dirty="0"/>
            <a:t>Mobile units will provide transitional care following suicide attempts and hospitalization while awaiting therapy appointments.</a:t>
          </a:r>
        </a:p>
      </dgm:t>
    </dgm:pt>
    <dgm:pt modelId="{027CDE46-D2E3-43E6-9FC0-C25BA66466D3}" type="parTrans" cxnId="{312B250C-6316-4AFD-8DC1-AE4288DC9F74}">
      <dgm:prSet/>
      <dgm:spPr/>
      <dgm:t>
        <a:bodyPr/>
        <a:lstStyle/>
        <a:p>
          <a:endParaRPr lang="en-US"/>
        </a:p>
      </dgm:t>
    </dgm:pt>
    <dgm:pt modelId="{6F94BDCC-3ED5-46CC-A0F0-9F77577DCBD1}" type="sibTrans" cxnId="{312B250C-6316-4AFD-8DC1-AE4288DC9F74}">
      <dgm:prSet/>
      <dgm:spPr/>
      <dgm:t>
        <a:bodyPr/>
        <a:lstStyle/>
        <a:p>
          <a:endParaRPr lang="en-US"/>
        </a:p>
      </dgm:t>
    </dgm:pt>
    <dgm:pt modelId="{7DBE9BA2-6395-4AA1-B7C6-4026222E66AA}">
      <dgm:prSet/>
      <dgm:spPr/>
      <dgm:t>
        <a:bodyPr/>
        <a:lstStyle/>
        <a:p>
          <a:r>
            <a:rPr lang="en-US" dirty="0"/>
            <a:t>Clients will be provided iPads for telehealth appointments if a PMHNP is not available on the mobile unit.</a:t>
          </a:r>
        </a:p>
      </dgm:t>
    </dgm:pt>
    <dgm:pt modelId="{38F15C53-24F3-4B38-B2BF-677A1B497359}" type="parTrans" cxnId="{B0CA3043-0D70-4F7C-8B5F-60EDAEDF7AA3}">
      <dgm:prSet/>
      <dgm:spPr/>
      <dgm:t>
        <a:bodyPr/>
        <a:lstStyle/>
        <a:p>
          <a:endParaRPr lang="en-US"/>
        </a:p>
      </dgm:t>
    </dgm:pt>
    <dgm:pt modelId="{E83A5B15-9376-4308-A579-7CEA9BAF7D20}" type="sibTrans" cxnId="{B0CA3043-0D70-4F7C-8B5F-60EDAEDF7AA3}">
      <dgm:prSet/>
      <dgm:spPr/>
      <dgm:t>
        <a:bodyPr/>
        <a:lstStyle/>
        <a:p>
          <a:endParaRPr lang="en-US"/>
        </a:p>
      </dgm:t>
    </dgm:pt>
    <dgm:pt modelId="{54D3D980-13F6-4EB8-93FF-1540D4B6D201}">
      <dgm:prSet/>
      <dgm:spPr/>
      <dgm:t>
        <a:bodyPr/>
        <a:lstStyle/>
        <a:p>
          <a:r>
            <a:rPr lang="en-US" dirty="0"/>
            <a:t>Eye Movement Desensitization and Reprocessing (EMDR) services can be provided.</a:t>
          </a:r>
        </a:p>
      </dgm:t>
    </dgm:pt>
    <dgm:pt modelId="{1467CBC2-8B3D-42EC-9BF9-C118FBA725D2}" type="parTrans" cxnId="{12E163F8-4A69-4F97-B527-438ABFC15CD8}">
      <dgm:prSet/>
      <dgm:spPr/>
      <dgm:t>
        <a:bodyPr/>
        <a:lstStyle/>
        <a:p>
          <a:endParaRPr lang="en-US"/>
        </a:p>
      </dgm:t>
    </dgm:pt>
    <dgm:pt modelId="{D4E7E41F-4A4E-4C0D-973E-E14E719A62FF}" type="sibTrans" cxnId="{12E163F8-4A69-4F97-B527-438ABFC15CD8}">
      <dgm:prSet/>
      <dgm:spPr/>
      <dgm:t>
        <a:bodyPr/>
        <a:lstStyle/>
        <a:p>
          <a:endParaRPr lang="en-US"/>
        </a:p>
      </dgm:t>
    </dgm:pt>
    <dgm:pt modelId="{C41F6E03-5E5B-40C9-B19B-D2D3D91CD6C4}">
      <dgm:prSet/>
      <dgm:spPr/>
      <dgm:t>
        <a:bodyPr/>
        <a:lstStyle/>
        <a:p>
          <a:r>
            <a:rPr lang="en-US" dirty="0"/>
            <a:t>Brain spotting can be done with minimal cost.</a:t>
          </a:r>
        </a:p>
      </dgm:t>
    </dgm:pt>
    <dgm:pt modelId="{9B7109E0-B663-4DBB-9BDC-81F4BEB9092F}" type="parTrans" cxnId="{1C3EF243-50E5-43AC-AF6B-78D343B41519}">
      <dgm:prSet/>
      <dgm:spPr/>
      <dgm:t>
        <a:bodyPr/>
        <a:lstStyle/>
        <a:p>
          <a:endParaRPr lang="en-US"/>
        </a:p>
      </dgm:t>
    </dgm:pt>
    <dgm:pt modelId="{6A7BF838-6C9E-4E4B-9E29-A973B417EB32}" type="sibTrans" cxnId="{1C3EF243-50E5-43AC-AF6B-78D343B41519}">
      <dgm:prSet/>
      <dgm:spPr/>
      <dgm:t>
        <a:bodyPr/>
        <a:lstStyle/>
        <a:p>
          <a:endParaRPr lang="en-US"/>
        </a:p>
      </dgm:t>
    </dgm:pt>
    <dgm:pt modelId="{FAA03906-B22F-482C-8200-C05182CF9D3D}">
      <dgm:prSet/>
      <dgm:spPr/>
      <dgm:t>
        <a:bodyPr/>
        <a:lstStyle/>
        <a:p>
          <a:r>
            <a:rPr lang="en-US" dirty="0"/>
            <a:t>Cognitive Behavioral Therapy (CBT) and Dialectical Behavior Therapy (DBT) performed.</a:t>
          </a:r>
        </a:p>
      </dgm:t>
    </dgm:pt>
    <dgm:pt modelId="{A2818948-F0C0-4C6B-9A30-A536CAD759EF}" type="parTrans" cxnId="{46A91B5B-FEFF-4605-8F08-FDC369C75155}">
      <dgm:prSet/>
      <dgm:spPr/>
      <dgm:t>
        <a:bodyPr/>
        <a:lstStyle/>
        <a:p>
          <a:endParaRPr lang="en-US"/>
        </a:p>
      </dgm:t>
    </dgm:pt>
    <dgm:pt modelId="{3932BB69-521F-4425-87E0-817F2DEE53B1}" type="sibTrans" cxnId="{46A91B5B-FEFF-4605-8F08-FDC369C75155}">
      <dgm:prSet/>
      <dgm:spPr/>
      <dgm:t>
        <a:bodyPr/>
        <a:lstStyle/>
        <a:p>
          <a:endParaRPr lang="en-US"/>
        </a:p>
      </dgm:t>
    </dgm:pt>
    <dgm:pt modelId="{5C544FF9-5D84-49F0-A94D-02B70CF687D6}">
      <dgm:prSet/>
      <dgm:spPr/>
      <dgm:t>
        <a:bodyPr/>
        <a:lstStyle/>
        <a:p>
          <a:r>
            <a:rPr lang="en-US" dirty="0"/>
            <a:t>Talk therapy and possible group therapy contingent on location.</a:t>
          </a:r>
        </a:p>
      </dgm:t>
    </dgm:pt>
    <dgm:pt modelId="{76B02FFD-1893-40C7-9334-8645B50AA3B4}" type="parTrans" cxnId="{BF23B4E8-160F-4FB5-A04A-AD16A1D278A9}">
      <dgm:prSet/>
      <dgm:spPr/>
      <dgm:t>
        <a:bodyPr/>
        <a:lstStyle/>
        <a:p>
          <a:endParaRPr lang="en-US"/>
        </a:p>
      </dgm:t>
    </dgm:pt>
    <dgm:pt modelId="{666A470D-434E-494C-8B28-8757383FA2BD}" type="sibTrans" cxnId="{BF23B4E8-160F-4FB5-A04A-AD16A1D278A9}">
      <dgm:prSet/>
      <dgm:spPr/>
      <dgm:t>
        <a:bodyPr/>
        <a:lstStyle/>
        <a:p>
          <a:endParaRPr lang="en-US"/>
        </a:p>
      </dgm:t>
    </dgm:pt>
    <dgm:pt modelId="{8A35E429-2C6B-4753-AD79-5EB7E9B27152}">
      <dgm:prSet/>
      <dgm:spPr/>
      <dgm:t>
        <a:bodyPr/>
        <a:lstStyle/>
        <a:p>
          <a:endParaRPr lang="en-US" dirty="0"/>
        </a:p>
      </dgm:t>
    </dgm:pt>
    <dgm:pt modelId="{6E23477B-8A90-492D-9721-ED482B209D9D}" type="parTrans" cxnId="{0D5AA057-52CF-4276-A45A-037C751D3C53}">
      <dgm:prSet/>
      <dgm:spPr/>
      <dgm:t>
        <a:bodyPr/>
        <a:lstStyle/>
        <a:p>
          <a:endParaRPr lang="en-US"/>
        </a:p>
      </dgm:t>
    </dgm:pt>
    <dgm:pt modelId="{D789D91D-667D-40CB-B245-5AF2FC57924D}" type="sibTrans" cxnId="{0D5AA057-52CF-4276-A45A-037C751D3C53}">
      <dgm:prSet/>
      <dgm:spPr/>
      <dgm:t>
        <a:bodyPr/>
        <a:lstStyle/>
        <a:p>
          <a:endParaRPr lang="en-US"/>
        </a:p>
      </dgm:t>
    </dgm:pt>
    <dgm:pt modelId="{119F6662-055B-4BA8-8AFA-318F324BB85A}" type="pres">
      <dgm:prSet presAssocID="{77D274F8-33DE-43F7-9B8E-E2A21D7E82E6}" presName="vert0" presStyleCnt="0">
        <dgm:presLayoutVars>
          <dgm:dir/>
          <dgm:animOne val="branch"/>
          <dgm:animLvl val="lvl"/>
        </dgm:presLayoutVars>
      </dgm:prSet>
      <dgm:spPr/>
    </dgm:pt>
    <dgm:pt modelId="{E6573A8E-7D97-4A68-A08D-4FF4AEB9E863}" type="pres">
      <dgm:prSet presAssocID="{5B021B24-9DD8-4DF3-9996-DBB17153D975}" presName="thickLine" presStyleLbl="alignNode1" presStyleIdx="0" presStyleCnt="7"/>
      <dgm:spPr/>
    </dgm:pt>
    <dgm:pt modelId="{23C9E341-0B49-4D1A-8CFF-3095874864B5}" type="pres">
      <dgm:prSet presAssocID="{5B021B24-9DD8-4DF3-9996-DBB17153D975}" presName="horz1" presStyleCnt="0"/>
      <dgm:spPr/>
    </dgm:pt>
    <dgm:pt modelId="{6F0613DB-A24F-43E1-8C7F-C10EC8EA6360}" type="pres">
      <dgm:prSet presAssocID="{5B021B24-9DD8-4DF3-9996-DBB17153D975}" presName="tx1" presStyleLbl="revTx" presStyleIdx="0" presStyleCnt="7"/>
      <dgm:spPr/>
    </dgm:pt>
    <dgm:pt modelId="{A3463512-9E37-4875-BD8B-C354A805781B}" type="pres">
      <dgm:prSet presAssocID="{5B021B24-9DD8-4DF3-9996-DBB17153D975}" presName="vert1" presStyleCnt="0"/>
      <dgm:spPr/>
    </dgm:pt>
    <dgm:pt modelId="{8A29CCB1-9ABB-461A-8657-3FDC6F657CA6}" type="pres">
      <dgm:prSet presAssocID="{7DBE9BA2-6395-4AA1-B7C6-4026222E66AA}" presName="thickLine" presStyleLbl="alignNode1" presStyleIdx="1" presStyleCnt="7"/>
      <dgm:spPr/>
    </dgm:pt>
    <dgm:pt modelId="{F34DAE51-E584-450C-AC3D-5CE0F572ED27}" type="pres">
      <dgm:prSet presAssocID="{7DBE9BA2-6395-4AA1-B7C6-4026222E66AA}" presName="horz1" presStyleCnt="0"/>
      <dgm:spPr/>
    </dgm:pt>
    <dgm:pt modelId="{693043B3-ABA0-46F0-9D41-215ACD0099A4}" type="pres">
      <dgm:prSet presAssocID="{7DBE9BA2-6395-4AA1-B7C6-4026222E66AA}" presName="tx1" presStyleLbl="revTx" presStyleIdx="1" presStyleCnt="7"/>
      <dgm:spPr/>
    </dgm:pt>
    <dgm:pt modelId="{8BCC502F-9DCE-4B7E-82CA-68B5980C671A}" type="pres">
      <dgm:prSet presAssocID="{7DBE9BA2-6395-4AA1-B7C6-4026222E66AA}" presName="vert1" presStyleCnt="0"/>
      <dgm:spPr/>
    </dgm:pt>
    <dgm:pt modelId="{3BD2B966-F9D2-48EE-993C-7BD7BCE8A4C5}" type="pres">
      <dgm:prSet presAssocID="{54D3D980-13F6-4EB8-93FF-1540D4B6D201}" presName="thickLine" presStyleLbl="alignNode1" presStyleIdx="2" presStyleCnt="7"/>
      <dgm:spPr/>
    </dgm:pt>
    <dgm:pt modelId="{AFDC90FF-5841-4C9A-8ABC-262BABF43D18}" type="pres">
      <dgm:prSet presAssocID="{54D3D980-13F6-4EB8-93FF-1540D4B6D201}" presName="horz1" presStyleCnt="0"/>
      <dgm:spPr/>
    </dgm:pt>
    <dgm:pt modelId="{03A51B72-47A5-4639-A4E2-DA7A3FF1D262}" type="pres">
      <dgm:prSet presAssocID="{54D3D980-13F6-4EB8-93FF-1540D4B6D201}" presName="tx1" presStyleLbl="revTx" presStyleIdx="2" presStyleCnt="7"/>
      <dgm:spPr/>
    </dgm:pt>
    <dgm:pt modelId="{9B9FDCDD-0FA6-4412-B602-E2BAFB5A2A92}" type="pres">
      <dgm:prSet presAssocID="{54D3D980-13F6-4EB8-93FF-1540D4B6D201}" presName="vert1" presStyleCnt="0"/>
      <dgm:spPr/>
    </dgm:pt>
    <dgm:pt modelId="{6A8217C6-2071-4F57-BC68-E5DCCAE47ADC}" type="pres">
      <dgm:prSet presAssocID="{C41F6E03-5E5B-40C9-B19B-D2D3D91CD6C4}" presName="thickLine" presStyleLbl="alignNode1" presStyleIdx="3" presStyleCnt="7"/>
      <dgm:spPr/>
    </dgm:pt>
    <dgm:pt modelId="{FACD2785-B4CC-4ED5-83F8-5F82F6A99C73}" type="pres">
      <dgm:prSet presAssocID="{C41F6E03-5E5B-40C9-B19B-D2D3D91CD6C4}" presName="horz1" presStyleCnt="0"/>
      <dgm:spPr/>
    </dgm:pt>
    <dgm:pt modelId="{223CF1E6-ABDF-49AB-81F3-0D8694F4DE83}" type="pres">
      <dgm:prSet presAssocID="{C41F6E03-5E5B-40C9-B19B-D2D3D91CD6C4}" presName="tx1" presStyleLbl="revTx" presStyleIdx="3" presStyleCnt="7"/>
      <dgm:spPr/>
    </dgm:pt>
    <dgm:pt modelId="{4C65E222-AB93-4910-96EB-0DFB7940C8AA}" type="pres">
      <dgm:prSet presAssocID="{C41F6E03-5E5B-40C9-B19B-D2D3D91CD6C4}" presName="vert1" presStyleCnt="0"/>
      <dgm:spPr/>
    </dgm:pt>
    <dgm:pt modelId="{7E44E4DC-31CB-4B20-B3BD-F5D787551A09}" type="pres">
      <dgm:prSet presAssocID="{FAA03906-B22F-482C-8200-C05182CF9D3D}" presName="thickLine" presStyleLbl="alignNode1" presStyleIdx="4" presStyleCnt="7"/>
      <dgm:spPr/>
    </dgm:pt>
    <dgm:pt modelId="{F56B0351-C007-460F-86A7-387AA4CBC8BC}" type="pres">
      <dgm:prSet presAssocID="{FAA03906-B22F-482C-8200-C05182CF9D3D}" presName="horz1" presStyleCnt="0"/>
      <dgm:spPr/>
    </dgm:pt>
    <dgm:pt modelId="{6C116676-65F1-4D40-8F2B-1AC366C3CA79}" type="pres">
      <dgm:prSet presAssocID="{FAA03906-B22F-482C-8200-C05182CF9D3D}" presName="tx1" presStyleLbl="revTx" presStyleIdx="4" presStyleCnt="7"/>
      <dgm:spPr/>
    </dgm:pt>
    <dgm:pt modelId="{67A2C8B9-7769-405B-91FA-1BE5336BBFEB}" type="pres">
      <dgm:prSet presAssocID="{FAA03906-B22F-482C-8200-C05182CF9D3D}" presName="vert1" presStyleCnt="0"/>
      <dgm:spPr/>
    </dgm:pt>
    <dgm:pt modelId="{48AC37D1-6CB1-4A50-A2D5-16DD75680C40}" type="pres">
      <dgm:prSet presAssocID="{5C544FF9-5D84-49F0-A94D-02B70CF687D6}" presName="thickLine" presStyleLbl="alignNode1" presStyleIdx="5" presStyleCnt="7"/>
      <dgm:spPr/>
    </dgm:pt>
    <dgm:pt modelId="{06B4F819-AD93-468D-ABEB-6EC10A0142A7}" type="pres">
      <dgm:prSet presAssocID="{5C544FF9-5D84-49F0-A94D-02B70CF687D6}" presName="horz1" presStyleCnt="0"/>
      <dgm:spPr/>
    </dgm:pt>
    <dgm:pt modelId="{1AE3A660-44F4-4A09-A2EE-AAB8B9E3B7E4}" type="pres">
      <dgm:prSet presAssocID="{5C544FF9-5D84-49F0-A94D-02B70CF687D6}" presName="tx1" presStyleLbl="revTx" presStyleIdx="5" presStyleCnt="7"/>
      <dgm:spPr/>
    </dgm:pt>
    <dgm:pt modelId="{040037D8-DBAF-4B68-976A-7A73788949B9}" type="pres">
      <dgm:prSet presAssocID="{5C544FF9-5D84-49F0-A94D-02B70CF687D6}" presName="vert1" presStyleCnt="0"/>
      <dgm:spPr/>
    </dgm:pt>
    <dgm:pt modelId="{E14E377E-879A-45A8-AAF4-6E58BC707D1B}" type="pres">
      <dgm:prSet presAssocID="{8A35E429-2C6B-4753-AD79-5EB7E9B27152}" presName="thickLine" presStyleLbl="alignNode1" presStyleIdx="6" presStyleCnt="7"/>
      <dgm:spPr/>
    </dgm:pt>
    <dgm:pt modelId="{56167986-B59E-4AE1-A72C-9FF9228EEE44}" type="pres">
      <dgm:prSet presAssocID="{8A35E429-2C6B-4753-AD79-5EB7E9B27152}" presName="horz1" presStyleCnt="0"/>
      <dgm:spPr/>
    </dgm:pt>
    <dgm:pt modelId="{09616615-F851-47AF-B833-7FF9D8301F0C}" type="pres">
      <dgm:prSet presAssocID="{8A35E429-2C6B-4753-AD79-5EB7E9B27152}" presName="tx1" presStyleLbl="revTx" presStyleIdx="6" presStyleCnt="7"/>
      <dgm:spPr/>
    </dgm:pt>
    <dgm:pt modelId="{2D1C06FA-FDFC-471D-94F6-012D9DB0B17B}" type="pres">
      <dgm:prSet presAssocID="{8A35E429-2C6B-4753-AD79-5EB7E9B27152}" presName="vert1" presStyleCnt="0"/>
      <dgm:spPr/>
    </dgm:pt>
  </dgm:ptLst>
  <dgm:cxnLst>
    <dgm:cxn modelId="{CE365C03-6691-4B9E-B939-738A27504C30}" type="presOf" srcId="{7DBE9BA2-6395-4AA1-B7C6-4026222E66AA}" destId="{693043B3-ABA0-46F0-9D41-215ACD0099A4}" srcOrd="0" destOrd="0" presId="urn:microsoft.com/office/officeart/2008/layout/LinedList"/>
    <dgm:cxn modelId="{312B250C-6316-4AFD-8DC1-AE4288DC9F74}" srcId="{77D274F8-33DE-43F7-9B8E-E2A21D7E82E6}" destId="{5B021B24-9DD8-4DF3-9996-DBB17153D975}" srcOrd="0" destOrd="0" parTransId="{027CDE46-D2E3-43E6-9FC0-C25BA66466D3}" sibTransId="{6F94BDCC-3ED5-46CC-A0F0-9F77577DCBD1}"/>
    <dgm:cxn modelId="{AAD4890F-29C4-4D1C-AFF4-FCA3724511C1}" type="presOf" srcId="{FAA03906-B22F-482C-8200-C05182CF9D3D}" destId="{6C116676-65F1-4D40-8F2B-1AC366C3CA79}" srcOrd="0" destOrd="0" presId="urn:microsoft.com/office/officeart/2008/layout/LinedList"/>
    <dgm:cxn modelId="{68833531-0F3C-4D82-9A8B-0191A7DAD8DA}" type="presOf" srcId="{77D274F8-33DE-43F7-9B8E-E2A21D7E82E6}" destId="{119F6662-055B-4BA8-8AFA-318F324BB85A}" srcOrd="0" destOrd="0" presId="urn:microsoft.com/office/officeart/2008/layout/LinedList"/>
    <dgm:cxn modelId="{D719E232-F4CE-4717-B1C3-EB72AE3F6BF3}" type="presOf" srcId="{54D3D980-13F6-4EB8-93FF-1540D4B6D201}" destId="{03A51B72-47A5-4639-A4E2-DA7A3FF1D262}" srcOrd="0" destOrd="0" presId="urn:microsoft.com/office/officeart/2008/layout/LinedList"/>
    <dgm:cxn modelId="{46A91B5B-FEFF-4605-8F08-FDC369C75155}" srcId="{77D274F8-33DE-43F7-9B8E-E2A21D7E82E6}" destId="{FAA03906-B22F-482C-8200-C05182CF9D3D}" srcOrd="4" destOrd="0" parTransId="{A2818948-F0C0-4C6B-9A30-A536CAD759EF}" sibTransId="{3932BB69-521F-4425-87E0-817F2DEE53B1}"/>
    <dgm:cxn modelId="{91CC2A41-FFEA-4A55-A890-77B1C982A6C0}" type="presOf" srcId="{8A35E429-2C6B-4753-AD79-5EB7E9B27152}" destId="{09616615-F851-47AF-B833-7FF9D8301F0C}" srcOrd="0" destOrd="0" presId="urn:microsoft.com/office/officeart/2008/layout/LinedList"/>
    <dgm:cxn modelId="{41DDFB62-14FB-4BC5-AB59-595BA37C3341}" type="presOf" srcId="{5C544FF9-5D84-49F0-A94D-02B70CF687D6}" destId="{1AE3A660-44F4-4A09-A2EE-AAB8B9E3B7E4}" srcOrd="0" destOrd="0" presId="urn:microsoft.com/office/officeart/2008/layout/LinedList"/>
    <dgm:cxn modelId="{B0CA3043-0D70-4F7C-8B5F-60EDAEDF7AA3}" srcId="{77D274F8-33DE-43F7-9B8E-E2A21D7E82E6}" destId="{7DBE9BA2-6395-4AA1-B7C6-4026222E66AA}" srcOrd="1" destOrd="0" parTransId="{38F15C53-24F3-4B38-B2BF-677A1B497359}" sibTransId="{E83A5B15-9376-4308-A579-7CEA9BAF7D20}"/>
    <dgm:cxn modelId="{1C3EF243-50E5-43AC-AF6B-78D343B41519}" srcId="{77D274F8-33DE-43F7-9B8E-E2A21D7E82E6}" destId="{C41F6E03-5E5B-40C9-B19B-D2D3D91CD6C4}" srcOrd="3" destOrd="0" parTransId="{9B7109E0-B663-4DBB-9BDC-81F4BEB9092F}" sibTransId="{6A7BF838-6C9E-4E4B-9E29-A973B417EB32}"/>
    <dgm:cxn modelId="{EDB7BC4F-63C0-4F93-BB75-6F3ABD7B2FAC}" type="presOf" srcId="{C41F6E03-5E5B-40C9-B19B-D2D3D91CD6C4}" destId="{223CF1E6-ABDF-49AB-81F3-0D8694F4DE83}" srcOrd="0" destOrd="0" presId="urn:microsoft.com/office/officeart/2008/layout/LinedList"/>
    <dgm:cxn modelId="{0D5AA057-52CF-4276-A45A-037C751D3C53}" srcId="{77D274F8-33DE-43F7-9B8E-E2A21D7E82E6}" destId="{8A35E429-2C6B-4753-AD79-5EB7E9B27152}" srcOrd="6" destOrd="0" parTransId="{6E23477B-8A90-492D-9721-ED482B209D9D}" sibTransId="{D789D91D-667D-40CB-B245-5AF2FC57924D}"/>
    <dgm:cxn modelId="{BF23B4E8-160F-4FB5-A04A-AD16A1D278A9}" srcId="{77D274F8-33DE-43F7-9B8E-E2A21D7E82E6}" destId="{5C544FF9-5D84-49F0-A94D-02B70CF687D6}" srcOrd="5" destOrd="0" parTransId="{76B02FFD-1893-40C7-9334-8645B50AA3B4}" sibTransId="{666A470D-434E-494C-8B28-8757383FA2BD}"/>
    <dgm:cxn modelId="{FD77B0E9-AB58-453A-9A62-B29A106CEF07}" type="presOf" srcId="{5B021B24-9DD8-4DF3-9996-DBB17153D975}" destId="{6F0613DB-A24F-43E1-8C7F-C10EC8EA6360}" srcOrd="0" destOrd="0" presId="urn:microsoft.com/office/officeart/2008/layout/LinedList"/>
    <dgm:cxn modelId="{12E163F8-4A69-4F97-B527-438ABFC15CD8}" srcId="{77D274F8-33DE-43F7-9B8E-E2A21D7E82E6}" destId="{54D3D980-13F6-4EB8-93FF-1540D4B6D201}" srcOrd="2" destOrd="0" parTransId="{1467CBC2-8B3D-42EC-9BF9-C118FBA725D2}" sibTransId="{D4E7E41F-4A4E-4C0D-973E-E14E719A62FF}"/>
    <dgm:cxn modelId="{1B7E0F2D-A7AC-4C09-9A5E-423A6E759940}" type="presParOf" srcId="{119F6662-055B-4BA8-8AFA-318F324BB85A}" destId="{E6573A8E-7D97-4A68-A08D-4FF4AEB9E863}" srcOrd="0" destOrd="0" presId="urn:microsoft.com/office/officeart/2008/layout/LinedList"/>
    <dgm:cxn modelId="{2A19F21E-0863-4CB5-B393-A28F384A364A}" type="presParOf" srcId="{119F6662-055B-4BA8-8AFA-318F324BB85A}" destId="{23C9E341-0B49-4D1A-8CFF-3095874864B5}" srcOrd="1" destOrd="0" presId="urn:microsoft.com/office/officeart/2008/layout/LinedList"/>
    <dgm:cxn modelId="{605E0163-CCD0-4F10-9AA4-CCBAB1F68905}" type="presParOf" srcId="{23C9E341-0B49-4D1A-8CFF-3095874864B5}" destId="{6F0613DB-A24F-43E1-8C7F-C10EC8EA6360}" srcOrd="0" destOrd="0" presId="urn:microsoft.com/office/officeart/2008/layout/LinedList"/>
    <dgm:cxn modelId="{7C9A92A9-313D-414A-9B8D-43873BE007B3}" type="presParOf" srcId="{23C9E341-0B49-4D1A-8CFF-3095874864B5}" destId="{A3463512-9E37-4875-BD8B-C354A805781B}" srcOrd="1" destOrd="0" presId="urn:microsoft.com/office/officeart/2008/layout/LinedList"/>
    <dgm:cxn modelId="{657D5BFF-04DC-44F0-A16D-51D5C4DE378E}" type="presParOf" srcId="{119F6662-055B-4BA8-8AFA-318F324BB85A}" destId="{8A29CCB1-9ABB-461A-8657-3FDC6F657CA6}" srcOrd="2" destOrd="0" presId="urn:microsoft.com/office/officeart/2008/layout/LinedList"/>
    <dgm:cxn modelId="{99C9E570-6A57-433B-88C6-3DC62C940BFF}" type="presParOf" srcId="{119F6662-055B-4BA8-8AFA-318F324BB85A}" destId="{F34DAE51-E584-450C-AC3D-5CE0F572ED27}" srcOrd="3" destOrd="0" presId="urn:microsoft.com/office/officeart/2008/layout/LinedList"/>
    <dgm:cxn modelId="{1912C40E-F54B-4DEF-AB48-CDA7C38192D7}" type="presParOf" srcId="{F34DAE51-E584-450C-AC3D-5CE0F572ED27}" destId="{693043B3-ABA0-46F0-9D41-215ACD0099A4}" srcOrd="0" destOrd="0" presId="urn:microsoft.com/office/officeart/2008/layout/LinedList"/>
    <dgm:cxn modelId="{D573282C-6180-4723-939D-46E8B9D9BBBB}" type="presParOf" srcId="{F34DAE51-E584-450C-AC3D-5CE0F572ED27}" destId="{8BCC502F-9DCE-4B7E-82CA-68B5980C671A}" srcOrd="1" destOrd="0" presId="urn:microsoft.com/office/officeart/2008/layout/LinedList"/>
    <dgm:cxn modelId="{C7AF696B-68AA-4B23-947F-3680F25BD040}" type="presParOf" srcId="{119F6662-055B-4BA8-8AFA-318F324BB85A}" destId="{3BD2B966-F9D2-48EE-993C-7BD7BCE8A4C5}" srcOrd="4" destOrd="0" presId="urn:microsoft.com/office/officeart/2008/layout/LinedList"/>
    <dgm:cxn modelId="{46867303-438C-4671-B199-126F57EC8B05}" type="presParOf" srcId="{119F6662-055B-4BA8-8AFA-318F324BB85A}" destId="{AFDC90FF-5841-4C9A-8ABC-262BABF43D18}" srcOrd="5" destOrd="0" presId="urn:microsoft.com/office/officeart/2008/layout/LinedList"/>
    <dgm:cxn modelId="{12EE62C0-954A-4705-8309-6B9270E42A92}" type="presParOf" srcId="{AFDC90FF-5841-4C9A-8ABC-262BABF43D18}" destId="{03A51B72-47A5-4639-A4E2-DA7A3FF1D262}" srcOrd="0" destOrd="0" presId="urn:microsoft.com/office/officeart/2008/layout/LinedList"/>
    <dgm:cxn modelId="{A1ABCB6C-B9FE-4B28-901B-F9AA56A69973}" type="presParOf" srcId="{AFDC90FF-5841-4C9A-8ABC-262BABF43D18}" destId="{9B9FDCDD-0FA6-4412-B602-E2BAFB5A2A92}" srcOrd="1" destOrd="0" presId="urn:microsoft.com/office/officeart/2008/layout/LinedList"/>
    <dgm:cxn modelId="{676B6AF9-720D-4520-A613-3EA16CA4E05B}" type="presParOf" srcId="{119F6662-055B-4BA8-8AFA-318F324BB85A}" destId="{6A8217C6-2071-4F57-BC68-E5DCCAE47ADC}" srcOrd="6" destOrd="0" presId="urn:microsoft.com/office/officeart/2008/layout/LinedList"/>
    <dgm:cxn modelId="{AE75BC92-EF16-4996-9F73-2A92A38EFA22}" type="presParOf" srcId="{119F6662-055B-4BA8-8AFA-318F324BB85A}" destId="{FACD2785-B4CC-4ED5-83F8-5F82F6A99C73}" srcOrd="7" destOrd="0" presId="urn:microsoft.com/office/officeart/2008/layout/LinedList"/>
    <dgm:cxn modelId="{B42D3244-229E-4886-B28F-4E4826BABB8A}" type="presParOf" srcId="{FACD2785-B4CC-4ED5-83F8-5F82F6A99C73}" destId="{223CF1E6-ABDF-49AB-81F3-0D8694F4DE83}" srcOrd="0" destOrd="0" presId="urn:microsoft.com/office/officeart/2008/layout/LinedList"/>
    <dgm:cxn modelId="{DDF8744E-4485-428D-95BF-99834F78A98D}" type="presParOf" srcId="{FACD2785-B4CC-4ED5-83F8-5F82F6A99C73}" destId="{4C65E222-AB93-4910-96EB-0DFB7940C8AA}" srcOrd="1" destOrd="0" presId="urn:microsoft.com/office/officeart/2008/layout/LinedList"/>
    <dgm:cxn modelId="{9AA9AC47-6ADB-4296-931B-35C37E10D539}" type="presParOf" srcId="{119F6662-055B-4BA8-8AFA-318F324BB85A}" destId="{7E44E4DC-31CB-4B20-B3BD-F5D787551A09}" srcOrd="8" destOrd="0" presId="urn:microsoft.com/office/officeart/2008/layout/LinedList"/>
    <dgm:cxn modelId="{7634D307-19DF-4685-BCE7-4C970FB718D4}" type="presParOf" srcId="{119F6662-055B-4BA8-8AFA-318F324BB85A}" destId="{F56B0351-C007-460F-86A7-387AA4CBC8BC}" srcOrd="9" destOrd="0" presId="urn:microsoft.com/office/officeart/2008/layout/LinedList"/>
    <dgm:cxn modelId="{8F900248-4652-469C-AA9C-446ABF21B2C2}" type="presParOf" srcId="{F56B0351-C007-460F-86A7-387AA4CBC8BC}" destId="{6C116676-65F1-4D40-8F2B-1AC366C3CA79}" srcOrd="0" destOrd="0" presId="urn:microsoft.com/office/officeart/2008/layout/LinedList"/>
    <dgm:cxn modelId="{D3CDDF50-0057-46EF-AC89-11FE9F5568F4}" type="presParOf" srcId="{F56B0351-C007-460F-86A7-387AA4CBC8BC}" destId="{67A2C8B9-7769-405B-91FA-1BE5336BBFEB}" srcOrd="1" destOrd="0" presId="urn:microsoft.com/office/officeart/2008/layout/LinedList"/>
    <dgm:cxn modelId="{D7847BC0-E429-48F4-9E9A-121F044A063B}" type="presParOf" srcId="{119F6662-055B-4BA8-8AFA-318F324BB85A}" destId="{48AC37D1-6CB1-4A50-A2D5-16DD75680C40}" srcOrd="10" destOrd="0" presId="urn:microsoft.com/office/officeart/2008/layout/LinedList"/>
    <dgm:cxn modelId="{55382C70-1E31-4A19-9401-D4CA8DEFFE69}" type="presParOf" srcId="{119F6662-055B-4BA8-8AFA-318F324BB85A}" destId="{06B4F819-AD93-468D-ABEB-6EC10A0142A7}" srcOrd="11" destOrd="0" presId="urn:microsoft.com/office/officeart/2008/layout/LinedList"/>
    <dgm:cxn modelId="{18B68AD2-E70C-4FDA-A193-950E527D764F}" type="presParOf" srcId="{06B4F819-AD93-468D-ABEB-6EC10A0142A7}" destId="{1AE3A660-44F4-4A09-A2EE-AAB8B9E3B7E4}" srcOrd="0" destOrd="0" presId="urn:microsoft.com/office/officeart/2008/layout/LinedList"/>
    <dgm:cxn modelId="{3AE5E630-8BF4-4918-855F-DD11DD15E646}" type="presParOf" srcId="{06B4F819-AD93-468D-ABEB-6EC10A0142A7}" destId="{040037D8-DBAF-4B68-976A-7A73788949B9}" srcOrd="1" destOrd="0" presId="urn:microsoft.com/office/officeart/2008/layout/LinedList"/>
    <dgm:cxn modelId="{18E2F3D8-7F17-45CA-B134-E56D9976E424}" type="presParOf" srcId="{119F6662-055B-4BA8-8AFA-318F324BB85A}" destId="{E14E377E-879A-45A8-AAF4-6E58BC707D1B}" srcOrd="12" destOrd="0" presId="urn:microsoft.com/office/officeart/2008/layout/LinedList"/>
    <dgm:cxn modelId="{E0876FE8-F740-4874-B3AF-8600FF482C69}" type="presParOf" srcId="{119F6662-055B-4BA8-8AFA-318F324BB85A}" destId="{56167986-B59E-4AE1-A72C-9FF9228EEE44}" srcOrd="13" destOrd="0" presId="urn:microsoft.com/office/officeart/2008/layout/LinedList"/>
    <dgm:cxn modelId="{B6E87577-8859-4D2F-B1DE-BA5A8F5815B6}" type="presParOf" srcId="{56167986-B59E-4AE1-A72C-9FF9228EEE44}" destId="{09616615-F851-47AF-B833-7FF9D8301F0C}" srcOrd="0" destOrd="0" presId="urn:microsoft.com/office/officeart/2008/layout/LinedList"/>
    <dgm:cxn modelId="{DD83831C-27EB-4D1F-9C12-E43D0EC9AC74}" type="presParOf" srcId="{56167986-B59E-4AE1-A72C-9FF9228EEE44}" destId="{2D1C06FA-FDFC-471D-94F6-012D9DB0B17B}" srcOrd="1"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77D274F8-33DE-43F7-9B8E-E2A21D7E82E6}" type="doc">
      <dgm:prSet loTypeId="urn:microsoft.com/office/officeart/2008/layout/LinedList" loCatId="list" qsTypeId="urn:microsoft.com/office/officeart/2005/8/quickstyle/simple1" qsCatId="simple" csTypeId="urn:microsoft.com/office/officeart/2005/8/colors/colorful2" csCatId="colorful" phldr="1"/>
      <dgm:spPr/>
      <dgm:t>
        <a:bodyPr/>
        <a:lstStyle/>
        <a:p>
          <a:endParaRPr lang="en-US"/>
        </a:p>
      </dgm:t>
    </dgm:pt>
    <dgm:pt modelId="{5B021B24-9DD8-4DF3-9996-DBB17153D975}">
      <dgm:prSet/>
      <dgm:spPr/>
      <dgm:t>
        <a:bodyPr/>
        <a:lstStyle/>
        <a:p>
          <a:r>
            <a:rPr lang="en-US" dirty="0"/>
            <a:t>Mobile units will provide transitional care following suicide attempts and hospitalization while awaiting therapy appointments.</a:t>
          </a:r>
        </a:p>
      </dgm:t>
    </dgm:pt>
    <dgm:pt modelId="{027CDE46-D2E3-43E6-9FC0-C25BA66466D3}" type="parTrans" cxnId="{312B250C-6316-4AFD-8DC1-AE4288DC9F74}">
      <dgm:prSet/>
      <dgm:spPr/>
      <dgm:t>
        <a:bodyPr/>
        <a:lstStyle/>
        <a:p>
          <a:endParaRPr lang="en-US"/>
        </a:p>
      </dgm:t>
    </dgm:pt>
    <dgm:pt modelId="{6F94BDCC-3ED5-46CC-A0F0-9F77577DCBD1}" type="sibTrans" cxnId="{312B250C-6316-4AFD-8DC1-AE4288DC9F74}">
      <dgm:prSet/>
      <dgm:spPr/>
      <dgm:t>
        <a:bodyPr/>
        <a:lstStyle/>
        <a:p>
          <a:endParaRPr lang="en-US"/>
        </a:p>
      </dgm:t>
    </dgm:pt>
    <dgm:pt modelId="{7DBE9BA2-6395-4AA1-B7C6-4026222E66AA}">
      <dgm:prSet/>
      <dgm:spPr/>
      <dgm:t>
        <a:bodyPr/>
        <a:lstStyle/>
        <a:p>
          <a:r>
            <a:rPr lang="en-US" dirty="0"/>
            <a:t>Clients will be provided iPads for telehealth appointments if a PMHNP is not available on the mobile unit.</a:t>
          </a:r>
        </a:p>
      </dgm:t>
    </dgm:pt>
    <dgm:pt modelId="{38F15C53-24F3-4B38-B2BF-677A1B497359}" type="parTrans" cxnId="{B0CA3043-0D70-4F7C-8B5F-60EDAEDF7AA3}">
      <dgm:prSet/>
      <dgm:spPr/>
      <dgm:t>
        <a:bodyPr/>
        <a:lstStyle/>
        <a:p>
          <a:endParaRPr lang="en-US"/>
        </a:p>
      </dgm:t>
    </dgm:pt>
    <dgm:pt modelId="{E83A5B15-9376-4308-A579-7CEA9BAF7D20}" type="sibTrans" cxnId="{B0CA3043-0D70-4F7C-8B5F-60EDAEDF7AA3}">
      <dgm:prSet/>
      <dgm:spPr/>
      <dgm:t>
        <a:bodyPr/>
        <a:lstStyle/>
        <a:p>
          <a:endParaRPr lang="en-US"/>
        </a:p>
      </dgm:t>
    </dgm:pt>
    <dgm:pt modelId="{54D3D980-13F6-4EB8-93FF-1540D4B6D201}">
      <dgm:prSet/>
      <dgm:spPr/>
      <dgm:t>
        <a:bodyPr/>
        <a:lstStyle/>
        <a:p>
          <a:r>
            <a:rPr lang="en-US" dirty="0"/>
            <a:t>Eye Movement Desensitization and Reprocessing (EMDR) services can be provided.</a:t>
          </a:r>
        </a:p>
      </dgm:t>
    </dgm:pt>
    <dgm:pt modelId="{1467CBC2-8B3D-42EC-9BF9-C118FBA725D2}" type="parTrans" cxnId="{12E163F8-4A69-4F97-B527-438ABFC15CD8}">
      <dgm:prSet/>
      <dgm:spPr/>
      <dgm:t>
        <a:bodyPr/>
        <a:lstStyle/>
        <a:p>
          <a:endParaRPr lang="en-US"/>
        </a:p>
      </dgm:t>
    </dgm:pt>
    <dgm:pt modelId="{D4E7E41F-4A4E-4C0D-973E-E14E719A62FF}" type="sibTrans" cxnId="{12E163F8-4A69-4F97-B527-438ABFC15CD8}">
      <dgm:prSet/>
      <dgm:spPr/>
      <dgm:t>
        <a:bodyPr/>
        <a:lstStyle/>
        <a:p>
          <a:endParaRPr lang="en-US"/>
        </a:p>
      </dgm:t>
    </dgm:pt>
    <dgm:pt modelId="{C41F6E03-5E5B-40C9-B19B-D2D3D91CD6C4}">
      <dgm:prSet/>
      <dgm:spPr/>
      <dgm:t>
        <a:bodyPr/>
        <a:lstStyle/>
        <a:p>
          <a:r>
            <a:rPr lang="en-US" dirty="0"/>
            <a:t>Brain spotting can be done with minimal cost.</a:t>
          </a:r>
        </a:p>
      </dgm:t>
    </dgm:pt>
    <dgm:pt modelId="{9B7109E0-B663-4DBB-9BDC-81F4BEB9092F}" type="parTrans" cxnId="{1C3EF243-50E5-43AC-AF6B-78D343B41519}">
      <dgm:prSet/>
      <dgm:spPr/>
      <dgm:t>
        <a:bodyPr/>
        <a:lstStyle/>
        <a:p>
          <a:endParaRPr lang="en-US"/>
        </a:p>
      </dgm:t>
    </dgm:pt>
    <dgm:pt modelId="{6A7BF838-6C9E-4E4B-9E29-A973B417EB32}" type="sibTrans" cxnId="{1C3EF243-50E5-43AC-AF6B-78D343B41519}">
      <dgm:prSet/>
      <dgm:spPr/>
      <dgm:t>
        <a:bodyPr/>
        <a:lstStyle/>
        <a:p>
          <a:endParaRPr lang="en-US"/>
        </a:p>
      </dgm:t>
    </dgm:pt>
    <dgm:pt modelId="{FAA03906-B22F-482C-8200-C05182CF9D3D}">
      <dgm:prSet/>
      <dgm:spPr/>
      <dgm:t>
        <a:bodyPr/>
        <a:lstStyle/>
        <a:p>
          <a:r>
            <a:rPr lang="en-US" dirty="0"/>
            <a:t>Cognitive Behavioral Therapy (CBT) and Dialectical Behavior Therapy (DBT) performed.</a:t>
          </a:r>
        </a:p>
      </dgm:t>
    </dgm:pt>
    <dgm:pt modelId="{A2818948-F0C0-4C6B-9A30-A536CAD759EF}" type="parTrans" cxnId="{46A91B5B-FEFF-4605-8F08-FDC369C75155}">
      <dgm:prSet/>
      <dgm:spPr/>
      <dgm:t>
        <a:bodyPr/>
        <a:lstStyle/>
        <a:p>
          <a:endParaRPr lang="en-US"/>
        </a:p>
      </dgm:t>
    </dgm:pt>
    <dgm:pt modelId="{3932BB69-521F-4425-87E0-817F2DEE53B1}" type="sibTrans" cxnId="{46A91B5B-FEFF-4605-8F08-FDC369C75155}">
      <dgm:prSet/>
      <dgm:spPr/>
      <dgm:t>
        <a:bodyPr/>
        <a:lstStyle/>
        <a:p>
          <a:endParaRPr lang="en-US"/>
        </a:p>
      </dgm:t>
    </dgm:pt>
    <dgm:pt modelId="{5C544FF9-5D84-49F0-A94D-02B70CF687D6}">
      <dgm:prSet/>
      <dgm:spPr/>
      <dgm:t>
        <a:bodyPr/>
        <a:lstStyle/>
        <a:p>
          <a:r>
            <a:rPr lang="en-US" dirty="0"/>
            <a:t>Talk therapy and possible group therapy contingent on location.</a:t>
          </a:r>
        </a:p>
      </dgm:t>
    </dgm:pt>
    <dgm:pt modelId="{76B02FFD-1893-40C7-9334-8645B50AA3B4}" type="parTrans" cxnId="{BF23B4E8-160F-4FB5-A04A-AD16A1D278A9}">
      <dgm:prSet/>
      <dgm:spPr/>
      <dgm:t>
        <a:bodyPr/>
        <a:lstStyle/>
        <a:p>
          <a:endParaRPr lang="en-US"/>
        </a:p>
      </dgm:t>
    </dgm:pt>
    <dgm:pt modelId="{666A470D-434E-494C-8B28-8757383FA2BD}" type="sibTrans" cxnId="{BF23B4E8-160F-4FB5-A04A-AD16A1D278A9}">
      <dgm:prSet/>
      <dgm:spPr/>
      <dgm:t>
        <a:bodyPr/>
        <a:lstStyle/>
        <a:p>
          <a:endParaRPr lang="en-US"/>
        </a:p>
      </dgm:t>
    </dgm:pt>
    <dgm:pt modelId="{8A35E429-2C6B-4753-AD79-5EB7E9B27152}">
      <dgm:prSet/>
      <dgm:spPr/>
      <dgm:t>
        <a:bodyPr/>
        <a:lstStyle/>
        <a:p>
          <a:endParaRPr lang="en-US" dirty="0"/>
        </a:p>
      </dgm:t>
    </dgm:pt>
    <dgm:pt modelId="{6E23477B-8A90-492D-9721-ED482B209D9D}" type="parTrans" cxnId="{0D5AA057-52CF-4276-A45A-037C751D3C53}">
      <dgm:prSet/>
      <dgm:spPr/>
      <dgm:t>
        <a:bodyPr/>
        <a:lstStyle/>
        <a:p>
          <a:endParaRPr lang="en-US"/>
        </a:p>
      </dgm:t>
    </dgm:pt>
    <dgm:pt modelId="{D789D91D-667D-40CB-B245-5AF2FC57924D}" type="sibTrans" cxnId="{0D5AA057-52CF-4276-A45A-037C751D3C53}">
      <dgm:prSet/>
      <dgm:spPr/>
      <dgm:t>
        <a:bodyPr/>
        <a:lstStyle/>
        <a:p>
          <a:endParaRPr lang="en-US"/>
        </a:p>
      </dgm:t>
    </dgm:pt>
    <dgm:pt modelId="{119F6662-055B-4BA8-8AFA-318F324BB85A}" type="pres">
      <dgm:prSet presAssocID="{77D274F8-33DE-43F7-9B8E-E2A21D7E82E6}" presName="vert0" presStyleCnt="0">
        <dgm:presLayoutVars>
          <dgm:dir/>
          <dgm:animOne val="branch"/>
          <dgm:animLvl val="lvl"/>
        </dgm:presLayoutVars>
      </dgm:prSet>
      <dgm:spPr/>
    </dgm:pt>
    <dgm:pt modelId="{E6573A8E-7D97-4A68-A08D-4FF4AEB9E863}" type="pres">
      <dgm:prSet presAssocID="{5B021B24-9DD8-4DF3-9996-DBB17153D975}" presName="thickLine" presStyleLbl="alignNode1" presStyleIdx="0" presStyleCnt="7"/>
      <dgm:spPr/>
    </dgm:pt>
    <dgm:pt modelId="{23C9E341-0B49-4D1A-8CFF-3095874864B5}" type="pres">
      <dgm:prSet presAssocID="{5B021B24-9DD8-4DF3-9996-DBB17153D975}" presName="horz1" presStyleCnt="0"/>
      <dgm:spPr/>
    </dgm:pt>
    <dgm:pt modelId="{6F0613DB-A24F-43E1-8C7F-C10EC8EA6360}" type="pres">
      <dgm:prSet presAssocID="{5B021B24-9DD8-4DF3-9996-DBB17153D975}" presName="tx1" presStyleLbl="revTx" presStyleIdx="0" presStyleCnt="7"/>
      <dgm:spPr/>
    </dgm:pt>
    <dgm:pt modelId="{A3463512-9E37-4875-BD8B-C354A805781B}" type="pres">
      <dgm:prSet presAssocID="{5B021B24-9DD8-4DF3-9996-DBB17153D975}" presName="vert1" presStyleCnt="0"/>
      <dgm:spPr/>
    </dgm:pt>
    <dgm:pt modelId="{8A29CCB1-9ABB-461A-8657-3FDC6F657CA6}" type="pres">
      <dgm:prSet presAssocID="{7DBE9BA2-6395-4AA1-B7C6-4026222E66AA}" presName="thickLine" presStyleLbl="alignNode1" presStyleIdx="1" presStyleCnt="7"/>
      <dgm:spPr/>
    </dgm:pt>
    <dgm:pt modelId="{F34DAE51-E584-450C-AC3D-5CE0F572ED27}" type="pres">
      <dgm:prSet presAssocID="{7DBE9BA2-6395-4AA1-B7C6-4026222E66AA}" presName="horz1" presStyleCnt="0"/>
      <dgm:spPr/>
    </dgm:pt>
    <dgm:pt modelId="{693043B3-ABA0-46F0-9D41-215ACD0099A4}" type="pres">
      <dgm:prSet presAssocID="{7DBE9BA2-6395-4AA1-B7C6-4026222E66AA}" presName="tx1" presStyleLbl="revTx" presStyleIdx="1" presStyleCnt="7"/>
      <dgm:spPr/>
    </dgm:pt>
    <dgm:pt modelId="{8BCC502F-9DCE-4B7E-82CA-68B5980C671A}" type="pres">
      <dgm:prSet presAssocID="{7DBE9BA2-6395-4AA1-B7C6-4026222E66AA}" presName="vert1" presStyleCnt="0"/>
      <dgm:spPr/>
    </dgm:pt>
    <dgm:pt modelId="{3BD2B966-F9D2-48EE-993C-7BD7BCE8A4C5}" type="pres">
      <dgm:prSet presAssocID="{54D3D980-13F6-4EB8-93FF-1540D4B6D201}" presName="thickLine" presStyleLbl="alignNode1" presStyleIdx="2" presStyleCnt="7"/>
      <dgm:spPr/>
    </dgm:pt>
    <dgm:pt modelId="{AFDC90FF-5841-4C9A-8ABC-262BABF43D18}" type="pres">
      <dgm:prSet presAssocID="{54D3D980-13F6-4EB8-93FF-1540D4B6D201}" presName="horz1" presStyleCnt="0"/>
      <dgm:spPr/>
    </dgm:pt>
    <dgm:pt modelId="{03A51B72-47A5-4639-A4E2-DA7A3FF1D262}" type="pres">
      <dgm:prSet presAssocID="{54D3D980-13F6-4EB8-93FF-1540D4B6D201}" presName="tx1" presStyleLbl="revTx" presStyleIdx="2" presStyleCnt="7"/>
      <dgm:spPr/>
    </dgm:pt>
    <dgm:pt modelId="{9B9FDCDD-0FA6-4412-B602-E2BAFB5A2A92}" type="pres">
      <dgm:prSet presAssocID="{54D3D980-13F6-4EB8-93FF-1540D4B6D201}" presName="vert1" presStyleCnt="0"/>
      <dgm:spPr/>
    </dgm:pt>
    <dgm:pt modelId="{6A8217C6-2071-4F57-BC68-E5DCCAE47ADC}" type="pres">
      <dgm:prSet presAssocID="{C41F6E03-5E5B-40C9-B19B-D2D3D91CD6C4}" presName="thickLine" presStyleLbl="alignNode1" presStyleIdx="3" presStyleCnt="7"/>
      <dgm:spPr/>
    </dgm:pt>
    <dgm:pt modelId="{FACD2785-B4CC-4ED5-83F8-5F82F6A99C73}" type="pres">
      <dgm:prSet presAssocID="{C41F6E03-5E5B-40C9-B19B-D2D3D91CD6C4}" presName="horz1" presStyleCnt="0"/>
      <dgm:spPr/>
    </dgm:pt>
    <dgm:pt modelId="{223CF1E6-ABDF-49AB-81F3-0D8694F4DE83}" type="pres">
      <dgm:prSet presAssocID="{C41F6E03-5E5B-40C9-B19B-D2D3D91CD6C4}" presName="tx1" presStyleLbl="revTx" presStyleIdx="3" presStyleCnt="7"/>
      <dgm:spPr/>
    </dgm:pt>
    <dgm:pt modelId="{4C65E222-AB93-4910-96EB-0DFB7940C8AA}" type="pres">
      <dgm:prSet presAssocID="{C41F6E03-5E5B-40C9-B19B-D2D3D91CD6C4}" presName="vert1" presStyleCnt="0"/>
      <dgm:spPr/>
    </dgm:pt>
    <dgm:pt modelId="{7E44E4DC-31CB-4B20-B3BD-F5D787551A09}" type="pres">
      <dgm:prSet presAssocID="{FAA03906-B22F-482C-8200-C05182CF9D3D}" presName="thickLine" presStyleLbl="alignNode1" presStyleIdx="4" presStyleCnt="7"/>
      <dgm:spPr/>
    </dgm:pt>
    <dgm:pt modelId="{F56B0351-C007-460F-86A7-387AA4CBC8BC}" type="pres">
      <dgm:prSet presAssocID="{FAA03906-B22F-482C-8200-C05182CF9D3D}" presName="horz1" presStyleCnt="0"/>
      <dgm:spPr/>
    </dgm:pt>
    <dgm:pt modelId="{6C116676-65F1-4D40-8F2B-1AC366C3CA79}" type="pres">
      <dgm:prSet presAssocID="{FAA03906-B22F-482C-8200-C05182CF9D3D}" presName="tx1" presStyleLbl="revTx" presStyleIdx="4" presStyleCnt="7"/>
      <dgm:spPr/>
    </dgm:pt>
    <dgm:pt modelId="{67A2C8B9-7769-405B-91FA-1BE5336BBFEB}" type="pres">
      <dgm:prSet presAssocID="{FAA03906-B22F-482C-8200-C05182CF9D3D}" presName="vert1" presStyleCnt="0"/>
      <dgm:spPr/>
    </dgm:pt>
    <dgm:pt modelId="{48AC37D1-6CB1-4A50-A2D5-16DD75680C40}" type="pres">
      <dgm:prSet presAssocID="{5C544FF9-5D84-49F0-A94D-02B70CF687D6}" presName="thickLine" presStyleLbl="alignNode1" presStyleIdx="5" presStyleCnt="7"/>
      <dgm:spPr/>
    </dgm:pt>
    <dgm:pt modelId="{06B4F819-AD93-468D-ABEB-6EC10A0142A7}" type="pres">
      <dgm:prSet presAssocID="{5C544FF9-5D84-49F0-A94D-02B70CF687D6}" presName="horz1" presStyleCnt="0"/>
      <dgm:spPr/>
    </dgm:pt>
    <dgm:pt modelId="{1AE3A660-44F4-4A09-A2EE-AAB8B9E3B7E4}" type="pres">
      <dgm:prSet presAssocID="{5C544FF9-5D84-49F0-A94D-02B70CF687D6}" presName="tx1" presStyleLbl="revTx" presStyleIdx="5" presStyleCnt="7"/>
      <dgm:spPr/>
    </dgm:pt>
    <dgm:pt modelId="{040037D8-DBAF-4B68-976A-7A73788949B9}" type="pres">
      <dgm:prSet presAssocID="{5C544FF9-5D84-49F0-A94D-02B70CF687D6}" presName="vert1" presStyleCnt="0"/>
      <dgm:spPr/>
    </dgm:pt>
    <dgm:pt modelId="{E14E377E-879A-45A8-AAF4-6E58BC707D1B}" type="pres">
      <dgm:prSet presAssocID="{8A35E429-2C6B-4753-AD79-5EB7E9B27152}" presName="thickLine" presStyleLbl="alignNode1" presStyleIdx="6" presStyleCnt="7"/>
      <dgm:spPr/>
    </dgm:pt>
    <dgm:pt modelId="{56167986-B59E-4AE1-A72C-9FF9228EEE44}" type="pres">
      <dgm:prSet presAssocID="{8A35E429-2C6B-4753-AD79-5EB7E9B27152}" presName="horz1" presStyleCnt="0"/>
      <dgm:spPr/>
    </dgm:pt>
    <dgm:pt modelId="{09616615-F851-47AF-B833-7FF9D8301F0C}" type="pres">
      <dgm:prSet presAssocID="{8A35E429-2C6B-4753-AD79-5EB7E9B27152}" presName="tx1" presStyleLbl="revTx" presStyleIdx="6" presStyleCnt="7"/>
      <dgm:spPr/>
    </dgm:pt>
    <dgm:pt modelId="{2D1C06FA-FDFC-471D-94F6-012D9DB0B17B}" type="pres">
      <dgm:prSet presAssocID="{8A35E429-2C6B-4753-AD79-5EB7E9B27152}" presName="vert1" presStyleCnt="0"/>
      <dgm:spPr/>
    </dgm:pt>
  </dgm:ptLst>
  <dgm:cxnLst>
    <dgm:cxn modelId="{CE365C03-6691-4B9E-B939-738A27504C30}" type="presOf" srcId="{7DBE9BA2-6395-4AA1-B7C6-4026222E66AA}" destId="{693043B3-ABA0-46F0-9D41-215ACD0099A4}" srcOrd="0" destOrd="0" presId="urn:microsoft.com/office/officeart/2008/layout/LinedList"/>
    <dgm:cxn modelId="{312B250C-6316-4AFD-8DC1-AE4288DC9F74}" srcId="{77D274F8-33DE-43F7-9B8E-E2A21D7E82E6}" destId="{5B021B24-9DD8-4DF3-9996-DBB17153D975}" srcOrd="0" destOrd="0" parTransId="{027CDE46-D2E3-43E6-9FC0-C25BA66466D3}" sibTransId="{6F94BDCC-3ED5-46CC-A0F0-9F77577DCBD1}"/>
    <dgm:cxn modelId="{AAD4890F-29C4-4D1C-AFF4-FCA3724511C1}" type="presOf" srcId="{FAA03906-B22F-482C-8200-C05182CF9D3D}" destId="{6C116676-65F1-4D40-8F2B-1AC366C3CA79}" srcOrd="0" destOrd="0" presId="urn:microsoft.com/office/officeart/2008/layout/LinedList"/>
    <dgm:cxn modelId="{68833531-0F3C-4D82-9A8B-0191A7DAD8DA}" type="presOf" srcId="{77D274F8-33DE-43F7-9B8E-E2A21D7E82E6}" destId="{119F6662-055B-4BA8-8AFA-318F324BB85A}" srcOrd="0" destOrd="0" presId="urn:microsoft.com/office/officeart/2008/layout/LinedList"/>
    <dgm:cxn modelId="{D719E232-F4CE-4717-B1C3-EB72AE3F6BF3}" type="presOf" srcId="{54D3D980-13F6-4EB8-93FF-1540D4B6D201}" destId="{03A51B72-47A5-4639-A4E2-DA7A3FF1D262}" srcOrd="0" destOrd="0" presId="urn:microsoft.com/office/officeart/2008/layout/LinedList"/>
    <dgm:cxn modelId="{46A91B5B-FEFF-4605-8F08-FDC369C75155}" srcId="{77D274F8-33DE-43F7-9B8E-E2A21D7E82E6}" destId="{FAA03906-B22F-482C-8200-C05182CF9D3D}" srcOrd="4" destOrd="0" parTransId="{A2818948-F0C0-4C6B-9A30-A536CAD759EF}" sibTransId="{3932BB69-521F-4425-87E0-817F2DEE53B1}"/>
    <dgm:cxn modelId="{91CC2A41-FFEA-4A55-A890-77B1C982A6C0}" type="presOf" srcId="{8A35E429-2C6B-4753-AD79-5EB7E9B27152}" destId="{09616615-F851-47AF-B833-7FF9D8301F0C}" srcOrd="0" destOrd="0" presId="urn:microsoft.com/office/officeart/2008/layout/LinedList"/>
    <dgm:cxn modelId="{41DDFB62-14FB-4BC5-AB59-595BA37C3341}" type="presOf" srcId="{5C544FF9-5D84-49F0-A94D-02B70CF687D6}" destId="{1AE3A660-44F4-4A09-A2EE-AAB8B9E3B7E4}" srcOrd="0" destOrd="0" presId="urn:microsoft.com/office/officeart/2008/layout/LinedList"/>
    <dgm:cxn modelId="{B0CA3043-0D70-4F7C-8B5F-60EDAEDF7AA3}" srcId="{77D274F8-33DE-43F7-9B8E-E2A21D7E82E6}" destId="{7DBE9BA2-6395-4AA1-B7C6-4026222E66AA}" srcOrd="1" destOrd="0" parTransId="{38F15C53-24F3-4B38-B2BF-677A1B497359}" sibTransId="{E83A5B15-9376-4308-A579-7CEA9BAF7D20}"/>
    <dgm:cxn modelId="{1C3EF243-50E5-43AC-AF6B-78D343B41519}" srcId="{77D274F8-33DE-43F7-9B8E-E2A21D7E82E6}" destId="{C41F6E03-5E5B-40C9-B19B-D2D3D91CD6C4}" srcOrd="3" destOrd="0" parTransId="{9B7109E0-B663-4DBB-9BDC-81F4BEB9092F}" sibTransId="{6A7BF838-6C9E-4E4B-9E29-A973B417EB32}"/>
    <dgm:cxn modelId="{EDB7BC4F-63C0-4F93-BB75-6F3ABD7B2FAC}" type="presOf" srcId="{C41F6E03-5E5B-40C9-B19B-D2D3D91CD6C4}" destId="{223CF1E6-ABDF-49AB-81F3-0D8694F4DE83}" srcOrd="0" destOrd="0" presId="urn:microsoft.com/office/officeart/2008/layout/LinedList"/>
    <dgm:cxn modelId="{0D5AA057-52CF-4276-A45A-037C751D3C53}" srcId="{77D274F8-33DE-43F7-9B8E-E2A21D7E82E6}" destId="{8A35E429-2C6B-4753-AD79-5EB7E9B27152}" srcOrd="6" destOrd="0" parTransId="{6E23477B-8A90-492D-9721-ED482B209D9D}" sibTransId="{D789D91D-667D-40CB-B245-5AF2FC57924D}"/>
    <dgm:cxn modelId="{BF23B4E8-160F-4FB5-A04A-AD16A1D278A9}" srcId="{77D274F8-33DE-43F7-9B8E-E2A21D7E82E6}" destId="{5C544FF9-5D84-49F0-A94D-02B70CF687D6}" srcOrd="5" destOrd="0" parTransId="{76B02FFD-1893-40C7-9334-8645B50AA3B4}" sibTransId="{666A470D-434E-494C-8B28-8757383FA2BD}"/>
    <dgm:cxn modelId="{FD77B0E9-AB58-453A-9A62-B29A106CEF07}" type="presOf" srcId="{5B021B24-9DD8-4DF3-9996-DBB17153D975}" destId="{6F0613DB-A24F-43E1-8C7F-C10EC8EA6360}" srcOrd="0" destOrd="0" presId="urn:microsoft.com/office/officeart/2008/layout/LinedList"/>
    <dgm:cxn modelId="{12E163F8-4A69-4F97-B527-438ABFC15CD8}" srcId="{77D274F8-33DE-43F7-9B8E-E2A21D7E82E6}" destId="{54D3D980-13F6-4EB8-93FF-1540D4B6D201}" srcOrd="2" destOrd="0" parTransId="{1467CBC2-8B3D-42EC-9BF9-C118FBA725D2}" sibTransId="{D4E7E41F-4A4E-4C0D-973E-E14E719A62FF}"/>
    <dgm:cxn modelId="{1B7E0F2D-A7AC-4C09-9A5E-423A6E759940}" type="presParOf" srcId="{119F6662-055B-4BA8-8AFA-318F324BB85A}" destId="{E6573A8E-7D97-4A68-A08D-4FF4AEB9E863}" srcOrd="0" destOrd="0" presId="urn:microsoft.com/office/officeart/2008/layout/LinedList"/>
    <dgm:cxn modelId="{2A19F21E-0863-4CB5-B393-A28F384A364A}" type="presParOf" srcId="{119F6662-055B-4BA8-8AFA-318F324BB85A}" destId="{23C9E341-0B49-4D1A-8CFF-3095874864B5}" srcOrd="1" destOrd="0" presId="urn:microsoft.com/office/officeart/2008/layout/LinedList"/>
    <dgm:cxn modelId="{605E0163-CCD0-4F10-9AA4-CCBAB1F68905}" type="presParOf" srcId="{23C9E341-0B49-4D1A-8CFF-3095874864B5}" destId="{6F0613DB-A24F-43E1-8C7F-C10EC8EA6360}" srcOrd="0" destOrd="0" presId="urn:microsoft.com/office/officeart/2008/layout/LinedList"/>
    <dgm:cxn modelId="{7C9A92A9-313D-414A-9B8D-43873BE007B3}" type="presParOf" srcId="{23C9E341-0B49-4D1A-8CFF-3095874864B5}" destId="{A3463512-9E37-4875-BD8B-C354A805781B}" srcOrd="1" destOrd="0" presId="urn:microsoft.com/office/officeart/2008/layout/LinedList"/>
    <dgm:cxn modelId="{657D5BFF-04DC-44F0-A16D-51D5C4DE378E}" type="presParOf" srcId="{119F6662-055B-4BA8-8AFA-318F324BB85A}" destId="{8A29CCB1-9ABB-461A-8657-3FDC6F657CA6}" srcOrd="2" destOrd="0" presId="urn:microsoft.com/office/officeart/2008/layout/LinedList"/>
    <dgm:cxn modelId="{99C9E570-6A57-433B-88C6-3DC62C940BFF}" type="presParOf" srcId="{119F6662-055B-4BA8-8AFA-318F324BB85A}" destId="{F34DAE51-E584-450C-AC3D-5CE0F572ED27}" srcOrd="3" destOrd="0" presId="urn:microsoft.com/office/officeart/2008/layout/LinedList"/>
    <dgm:cxn modelId="{1912C40E-F54B-4DEF-AB48-CDA7C38192D7}" type="presParOf" srcId="{F34DAE51-E584-450C-AC3D-5CE0F572ED27}" destId="{693043B3-ABA0-46F0-9D41-215ACD0099A4}" srcOrd="0" destOrd="0" presId="urn:microsoft.com/office/officeart/2008/layout/LinedList"/>
    <dgm:cxn modelId="{D573282C-6180-4723-939D-46E8B9D9BBBB}" type="presParOf" srcId="{F34DAE51-E584-450C-AC3D-5CE0F572ED27}" destId="{8BCC502F-9DCE-4B7E-82CA-68B5980C671A}" srcOrd="1" destOrd="0" presId="urn:microsoft.com/office/officeart/2008/layout/LinedList"/>
    <dgm:cxn modelId="{C7AF696B-68AA-4B23-947F-3680F25BD040}" type="presParOf" srcId="{119F6662-055B-4BA8-8AFA-318F324BB85A}" destId="{3BD2B966-F9D2-48EE-993C-7BD7BCE8A4C5}" srcOrd="4" destOrd="0" presId="urn:microsoft.com/office/officeart/2008/layout/LinedList"/>
    <dgm:cxn modelId="{46867303-438C-4671-B199-126F57EC8B05}" type="presParOf" srcId="{119F6662-055B-4BA8-8AFA-318F324BB85A}" destId="{AFDC90FF-5841-4C9A-8ABC-262BABF43D18}" srcOrd="5" destOrd="0" presId="urn:microsoft.com/office/officeart/2008/layout/LinedList"/>
    <dgm:cxn modelId="{12EE62C0-954A-4705-8309-6B9270E42A92}" type="presParOf" srcId="{AFDC90FF-5841-4C9A-8ABC-262BABF43D18}" destId="{03A51B72-47A5-4639-A4E2-DA7A3FF1D262}" srcOrd="0" destOrd="0" presId="urn:microsoft.com/office/officeart/2008/layout/LinedList"/>
    <dgm:cxn modelId="{A1ABCB6C-B9FE-4B28-901B-F9AA56A69973}" type="presParOf" srcId="{AFDC90FF-5841-4C9A-8ABC-262BABF43D18}" destId="{9B9FDCDD-0FA6-4412-B602-E2BAFB5A2A92}" srcOrd="1" destOrd="0" presId="urn:microsoft.com/office/officeart/2008/layout/LinedList"/>
    <dgm:cxn modelId="{676B6AF9-720D-4520-A613-3EA16CA4E05B}" type="presParOf" srcId="{119F6662-055B-4BA8-8AFA-318F324BB85A}" destId="{6A8217C6-2071-4F57-BC68-E5DCCAE47ADC}" srcOrd="6" destOrd="0" presId="urn:microsoft.com/office/officeart/2008/layout/LinedList"/>
    <dgm:cxn modelId="{AE75BC92-EF16-4996-9F73-2A92A38EFA22}" type="presParOf" srcId="{119F6662-055B-4BA8-8AFA-318F324BB85A}" destId="{FACD2785-B4CC-4ED5-83F8-5F82F6A99C73}" srcOrd="7" destOrd="0" presId="urn:microsoft.com/office/officeart/2008/layout/LinedList"/>
    <dgm:cxn modelId="{B42D3244-229E-4886-B28F-4E4826BABB8A}" type="presParOf" srcId="{FACD2785-B4CC-4ED5-83F8-5F82F6A99C73}" destId="{223CF1E6-ABDF-49AB-81F3-0D8694F4DE83}" srcOrd="0" destOrd="0" presId="urn:microsoft.com/office/officeart/2008/layout/LinedList"/>
    <dgm:cxn modelId="{DDF8744E-4485-428D-95BF-99834F78A98D}" type="presParOf" srcId="{FACD2785-B4CC-4ED5-83F8-5F82F6A99C73}" destId="{4C65E222-AB93-4910-96EB-0DFB7940C8AA}" srcOrd="1" destOrd="0" presId="urn:microsoft.com/office/officeart/2008/layout/LinedList"/>
    <dgm:cxn modelId="{9AA9AC47-6ADB-4296-931B-35C37E10D539}" type="presParOf" srcId="{119F6662-055B-4BA8-8AFA-318F324BB85A}" destId="{7E44E4DC-31CB-4B20-B3BD-F5D787551A09}" srcOrd="8" destOrd="0" presId="urn:microsoft.com/office/officeart/2008/layout/LinedList"/>
    <dgm:cxn modelId="{7634D307-19DF-4685-BCE7-4C970FB718D4}" type="presParOf" srcId="{119F6662-055B-4BA8-8AFA-318F324BB85A}" destId="{F56B0351-C007-460F-86A7-387AA4CBC8BC}" srcOrd="9" destOrd="0" presId="urn:microsoft.com/office/officeart/2008/layout/LinedList"/>
    <dgm:cxn modelId="{8F900248-4652-469C-AA9C-446ABF21B2C2}" type="presParOf" srcId="{F56B0351-C007-460F-86A7-387AA4CBC8BC}" destId="{6C116676-65F1-4D40-8F2B-1AC366C3CA79}" srcOrd="0" destOrd="0" presId="urn:microsoft.com/office/officeart/2008/layout/LinedList"/>
    <dgm:cxn modelId="{D3CDDF50-0057-46EF-AC89-11FE9F5568F4}" type="presParOf" srcId="{F56B0351-C007-460F-86A7-387AA4CBC8BC}" destId="{67A2C8B9-7769-405B-91FA-1BE5336BBFEB}" srcOrd="1" destOrd="0" presId="urn:microsoft.com/office/officeart/2008/layout/LinedList"/>
    <dgm:cxn modelId="{D7847BC0-E429-48F4-9E9A-121F044A063B}" type="presParOf" srcId="{119F6662-055B-4BA8-8AFA-318F324BB85A}" destId="{48AC37D1-6CB1-4A50-A2D5-16DD75680C40}" srcOrd="10" destOrd="0" presId="urn:microsoft.com/office/officeart/2008/layout/LinedList"/>
    <dgm:cxn modelId="{55382C70-1E31-4A19-9401-D4CA8DEFFE69}" type="presParOf" srcId="{119F6662-055B-4BA8-8AFA-318F324BB85A}" destId="{06B4F819-AD93-468D-ABEB-6EC10A0142A7}" srcOrd="11" destOrd="0" presId="urn:microsoft.com/office/officeart/2008/layout/LinedList"/>
    <dgm:cxn modelId="{18B68AD2-E70C-4FDA-A193-950E527D764F}" type="presParOf" srcId="{06B4F819-AD93-468D-ABEB-6EC10A0142A7}" destId="{1AE3A660-44F4-4A09-A2EE-AAB8B9E3B7E4}" srcOrd="0" destOrd="0" presId="urn:microsoft.com/office/officeart/2008/layout/LinedList"/>
    <dgm:cxn modelId="{3AE5E630-8BF4-4918-855F-DD11DD15E646}" type="presParOf" srcId="{06B4F819-AD93-468D-ABEB-6EC10A0142A7}" destId="{040037D8-DBAF-4B68-976A-7A73788949B9}" srcOrd="1" destOrd="0" presId="urn:microsoft.com/office/officeart/2008/layout/LinedList"/>
    <dgm:cxn modelId="{18E2F3D8-7F17-45CA-B134-E56D9976E424}" type="presParOf" srcId="{119F6662-055B-4BA8-8AFA-318F324BB85A}" destId="{E14E377E-879A-45A8-AAF4-6E58BC707D1B}" srcOrd="12" destOrd="0" presId="urn:microsoft.com/office/officeart/2008/layout/LinedList"/>
    <dgm:cxn modelId="{E0876FE8-F740-4874-B3AF-8600FF482C69}" type="presParOf" srcId="{119F6662-055B-4BA8-8AFA-318F324BB85A}" destId="{56167986-B59E-4AE1-A72C-9FF9228EEE44}" srcOrd="13" destOrd="0" presId="urn:microsoft.com/office/officeart/2008/layout/LinedList"/>
    <dgm:cxn modelId="{B6E87577-8859-4D2F-B1DE-BA5A8F5815B6}" type="presParOf" srcId="{56167986-B59E-4AE1-A72C-9FF9228EEE44}" destId="{09616615-F851-47AF-B833-7FF9D8301F0C}" srcOrd="0" destOrd="0" presId="urn:microsoft.com/office/officeart/2008/layout/LinedList"/>
    <dgm:cxn modelId="{DD83831C-27EB-4D1F-9C12-E43D0EC9AC74}" type="presParOf" srcId="{56167986-B59E-4AE1-A72C-9FF9228EEE44}" destId="{2D1C06FA-FDFC-471D-94F6-012D9DB0B17B}" srcOrd="1"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77D274F8-33DE-43F7-9B8E-E2A21D7E82E6}" type="doc">
      <dgm:prSet loTypeId="urn:microsoft.com/office/officeart/2005/8/layout/default" loCatId="list" qsTypeId="urn:microsoft.com/office/officeart/2005/8/quickstyle/simple1" qsCatId="simple" csTypeId="urn:microsoft.com/office/officeart/2005/8/colors/colorful1" csCatId="colorful"/>
      <dgm:spPr/>
      <dgm:t>
        <a:bodyPr/>
        <a:lstStyle/>
        <a:p>
          <a:endParaRPr lang="en-US"/>
        </a:p>
      </dgm:t>
    </dgm:pt>
    <dgm:pt modelId="{5B021B24-9DD8-4DF3-9996-DBB17153D975}">
      <dgm:prSet/>
      <dgm:spPr/>
      <dgm:t>
        <a:bodyPr/>
        <a:lstStyle/>
        <a:p>
          <a:r>
            <a:rPr lang="en-US" dirty="0">
              <a:solidFill>
                <a:schemeClr val="bg1"/>
              </a:solidFill>
            </a:rPr>
            <a:t>Increase health literacy in a community impacted by unwell behaviors.</a:t>
          </a:r>
        </a:p>
      </dgm:t>
    </dgm:pt>
    <dgm:pt modelId="{027CDE46-D2E3-43E6-9FC0-C25BA66466D3}" type="parTrans" cxnId="{312B250C-6316-4AFD-8DC1-AE4288DC9F74}">
      <dgm:prSet/>
      <dgm:spPr/>
      <dgm:t>
        <a:bodyPr/>
        <a:lstStyle/>
        <a:p>
          <a:endParaRPr lang="en-US"/>
        </a:p>
      </dgm:t>
    </dgm:pt>
    <dgm:pt modelId="{6F94BDCC-3ED5-46CC-A0F0-9F77577DCBD1}" type="sibTrans" cxnId="{312B250C-6316-4AFD-8DC1-AE4288DC9F74}">
      <dgm:prSet/>
      <dgm:spPr/>
      <dgm:t>
        <a:bodyPr/>
        <a:lstStyle/>
        <a:p>
          <a:endParaRPr lang="en-US"/>
        </a:p>
      </dgm:t>
    </dgm:pt>
    <dgm:pt modelId="{7DBE9BA2-6395-4AA1-B7C6-4026222E66AA}">
      <dgm:prSet/>
      <dgm:spPr/>
      <dgm:t>
        <a:bodyPr/>
        <a:lstStyle/>
        <a:p>
          <a:r>
            <a:rPr lang="en-US" dirty="0">
              <a:solidFill>
                <a:schemeClr val="bg1"/>
              </a:solidFill>
            </a:rPr>
            <a:t>Reduce depression and suicide.</a:t>
          </a:r>
        </a:p>
      </dgm:t>
    </dgm:pt>
    <dgm:pt modelId="{38F15C53-24F3-4B38-B2BF-677A1B497359}" type="parTrans" cxnId="{B0CA3043-0D70-4F7C-8B5F-60EDAEDF7AA3}">
      <dgm:prSet/>
      <dgm:spPr/>
      <dgm:t>
        <a:bodyPr/>
        <a:lstStyle/>
        <a:p>
          <a:endParaRPr lang="en-US"/>
        </a:p>
      </dgm:t>
    </dgm:pt>
    <dgm:pt modelId="{E83A5B15-9376-4308-A579-7CEA9BAF7D20}" type="sibTrans" cxnId="{B0CA3043-0D70-4F7C-8B5F-60EDAEDF7AA3}">
      <dgm:prSet/>
      <dgm:spPr/>
      <dgm:t>
        <a:bodyPr/>
        <a:lstStyle/>
        <a:p>
          <a:endParaRPr lang="en-US"/>
        </a:p>
      </dgm:t>
    </dgm:pt>
    <dgm:pt modelId="{54D3D980-13F6-4EB8-93FF-1540D4B6D201}">
      <dgm:prSet/>
      <dgm:spPr/>
      <dgm:t>
        <a:bodyPr/>
        <a:lstStyle/>
        <a:p>
          <a:r>
            <a:rPr lang="en-US" dirty="0">
              <a:solidFill>
                <a:schemeClr val="bg1"/>
              </a:solidFill>
            </a:rPr>
            <a:t>Reduce intimate partner violence and adverse child event scores.</a:t>
          </a:r>
        </a:p>
      </dgm:t>
    </dgm:pt>
    <dgm:pt modelId="{1467CBC2-8B3D-42EC-9BF9-C118FBA725D2}" type="parTrans" cxnId="{12E163F8-4A69-4F97-B527-438ABFC15CD8}">
      <dgm:prSet/>
      <dgm:spPr/>
      <dgm:t>
        <a:bodyPr/>
        <a:lstStyle/>
        <a:p>
          <a:endParaRPr lang="en-US"/>
        </a:p>
      </dgm:t>
    </dgm:pt>
    <dgm:pt modelId="{D4E7E41F-4A4E-4C0D-973E-E14E719A62FF}" type="sibTrans" cxnId="{12E163F8-4A69-4F97-B527-438ABFC15CD8}">
      <dgm:prSet/>
      <dgm:spPr/>
      <dgm:t>
        <a:bodyPr/>
        <a:lstStyle/>
        <a:p>
          <a:endParaRPr lang="en-US"/>
        </a:p>
      </dgm:t>
    </dgm:pt>
    <dgm:pt modelId="{C41F6E03-5E5B-40C9-B19B-D2D3D91CD6C4}">
      <dgm:prSet/>
      <dgm:spPr/>
      <dgm:t>
        <a:bodyPr/>
        <a:lstStyle/>
        <a:p>
          <a:r>
            <a:rPr lang="en-US" dirty="0">
              <a:solidFill>
                <a:schemeClr val="bg1"/>
              </a:solidFill>
            </a:rPr>
            <a:t>Increase productivity of people in the community.</a:t>
          </a:r>
        </a:p>
      </dgm:t>
    </dgm:pt>
    <dgm:pt modelId="{9B7109E0-B663-4DBB-9BDC-81F4BEB9092F}" type="parTrans" cxnId="{1C3EF243-50E5-43AC-AF6B-78D343B41519}">
      <dgm:prSet/>
      <dgm:spPr/>
      <dgm:t>
        <a:bodyPr/>
        <a:lstStyle/>
        <a:p>
          <a:endParaRPr lang="en-US"/>
        </a:p>
      </dgm:t>
    </dgm:pt>
    <dgm:pt modelId="{6A7BF838-6C9E-4E4B-9E29-A973B417EB32}" type="sibTrans" cxnId="{1C3EF243-50E5-43AC-AF6B-78D343B41519}">
      <dgm:prSet/>
      <dgm:spPr/>
      <dgm:t>
        <a:bodyPr/>
        <a:lstStyle/>
        <a:p>
          <a:endParaRPr lang="en-US"/>
        </a:p>
      </dgm:t>
    </dgm:pt>
    <dgm:pt modelId="{FAA03906-B22F-482C-8200-C05182CF9D3D}">
      <dgm:prSet/>
      <dgm:spPr/>
      <dgm:t>
        <a:bodyPr/>
        <a:lstStyle/>
        <a:p>
          <a:r>
            <a:rPr lang="en-US" dirty="0">
              <a:solidFill>
                <a:schemeClr val="bg1"/>
              </a:solidFill>
            </a:rPr>
            <a:t>Help to impact school grades and attendance by improving mental health in the community.</a:t>
          </a:r>
        </a:p>
      </dgm:t>
    </dgm:pt>
    <dgm:pt modelId="{A2818948-F0C0-4C6B-9A30-A536CAD759EF}" type="parTrans" cxnId="{46A91B5B-FEFF-4605-8F08-FDC369C75155}">
      <dgm:prSet/>
      <dgm:spPr/>
      <dgm:t>
        <a:bodyPr/>
        <a:lstStyle/>
        <a:p>
          <a:endParaRPr lang="en-US"/>
        </a:p>
      </dgm:t>
    </dgm:pt>
    <dgm:pt modelId="{3932BB69-521F-4425-87E0-817F2DEE53B1}" type="sibTrans" cxnId="{46A91B5B-FEFF-4605-8F08-FDC369C75155}">
      <dgm:prSet/>
      <dgm:spPr/>
      <dgm:t>
        <a:bodyPr/>
        <a:lstStyle/>
        <a:p>
          <a:endParaRPr lang="en-US"/>
        </a:p>
      </dgm:t>
    </dgm:pt>
    <dgm:pt modelId="{5C544FF9-5D84-49F0-A94D-02B70CF687D6}">
      <dgm:prSet/>
      <dgm:spPr/>
      <dgm:t>
        <a:bodyPr/>
        <a:lstStyle/>
        <a:p>
          <a:r>
            <a:rPr lang="en-US" dirty="0">
              <a:solidFill>
                <a:schemeClr val="bg1"/>
              </a:solidFill>
            </a:rPr>
            <a:t>Develop support group activities that can be maintained when mobile center is not available.</a:t>
          </a:r>
        </a:p>
      </dgm:t>
    </dgm:pt>
    <dgm:pt modelId="{76B02FFD-1893-40C7-9334-8645B50AA3B4}" type="parTrans" cxnId="{BF23B4E8-160F-4FB5-A04A-AD16A1D278A9}">
      <dgm:prSet/>
      <dgm:spPr/>
      <dgm:t>
        <a:bodyPr/>
        <a:lstStyle/>
        <a:p>
          <a:endParaRPr lang="en-US"/>
        </a:p>
      </dgm:t>
    </dgm:pt>
    <dgm:pt modelId="{666A470D-434E-494C-8B28-8757383FA2BD}" type="sibTrans" cxnId="{BF23B4E8-160F-4FB5-A04A-AD16A1D278A9}">
      <dgm:prSet/>
      <dgm:spPr/>
      <dgm:t>
        <a:bodyPr/>
        <a:lstStyle/>
        <a:p>
          <a:endParaRPr lang="en-US"/>
        </a:p>
      </dgm:t>
    </dgm:pt>
    <dgm:pt modelId="{8A35E429-2C6B-4753-AD79-5EB7E9B27152}">
      <dgm:prSet/>
      <dgm:spPr/>
      <dgm:t>
        <a:bodyPr/>
        <a:lstStyle/>
        <a:p>
          <a:r>
            <a:rPr lang="en-US" dirty="0">
              <a:solidFill>
                <a:schemeClr val="bg1"/>
              </a:solidFill>
            </a:rPr>
            <a:t>(Pesko, n.d.)</a:t>
          </a:r>
        </a:p>
      </dgm:t>
    </dgm:pt>
    <dgm:pt modelId="{6E23477B-8A90-492D-9721-ED482B209D9D}" type="parTrans" cxnId="{0D5AA057-52CF-4276-A45A-037C751D3C53}">
      <dgm:prSet/>
      <dgm:spPr/>
      <dgm:t>
        <a:bodyPr/>
        <a:lstStyle/>
        <a:p>
          <a:endParaRPr lang="en-US"/>
        </a:p>
      </dgm:t>
    </dgm:pt>
    <dgm:pt modelId="{D789D91D-667D-40CB-B245-5AF2FC57924D}" type="sibTrans" cxnId="{0D5AA057-52CF-4276-A45A-037C751D3C53}">
      <dgm:prSet/>
      <dgm:spPr/>
      <dgm:t>
        <a:bodyPr/>
        <a:lstStyle/>
        <a:p>
          <a:endParaRPr lang="en-US"/>
        </a:p>
      </dgm:t>
    </dgm:pt>
    <dgm:pt modelId="{7F2AB2E7-96AB-4701-9BCA-5619F8B30CE0}" type="pres">
      <dgm:prSet presAssocID="{77D274F8-33DE-43F7-9B8E-E2A21D7E82E6}" presName="diagram" presStyleCnt="0">
        <dgm:presLayoutVars>
          <dgm:dir/>
          <dgm:resizeHandles val="exact"/>
        </dgm:presLayoutVars>
      </dgm:prSet>
      <dgm:spPr/>
    </dgm:pt>
    <dgm:pt modelId="{9C9CCF54-6D23-4D15-9066-4A05D2D8CB1A}" type="pres">
      <dgm:prSet presAssocID="{5B021B24-9DD8-4DF3-9996-DBB17153D975}" presName="node" presStyleLbl="node1" presStyleIdx="0" presStyleCnt="7">
        <dgm:presLayoutVars>
          <dgm:bulletEnabled val="1"/>
        </dgm:presLayoutVars>
      </dgm:prSet>
      <dgm:spPr/>
    </dgm:pt>
    <dgm:pt modelId="{E19A3CD2-189B-483A-AA65-BEAC7AEA56C2}" type="pres">
      <dgm:prSet presAssocID="{6F94BDCC-3ED5-46CC-A0F0-9F77577DCBD1}" presName="sibTrans" presStyleCnt="0"/>
      <dgm:spPr/>
    </dgm:pt>
    <dgm:pt modelId="{7537F1A0-A2FE-4EA0-BF0F-72402269CA56}" type="pres">
      <dgm:prSet presAssocID="{7DBE9BA2-6395-4AA1-B7C6-4026222E66AA}" presName="node" presStyleLbl="node1" presStyleIdx="1" presStyleCnt="7">
        <dgm:presLayoutVars>
          <dgm:bulletEnabled val="1"/>
        </dgm:presLayoutVars>
      </dgm:prSet>
      <dgm:spPr/>
    </dgm:pt>
    <dgm:pt modelId="{F4BEADE4-9749-4251-A371-CB5B73A5A9F1}" type="pres">
      <dgm:prSet presAssocID="{E83A5B15-9376-4308-A579-7CEA9BAF7D20}" presName="sibTrans" presStyleCnt="0"/>
      <dgm:spPr/>
    </dgm:pt>
    <dgm:pt modelId="{09D4D70B-F88E-40ED-8D1F-8D87412CA017}" type="pres">
      <dgm:prSet presAssocID="{54D3D980-13F6-4EB8-93FF-1540D4B6D201}" presName="node" presStyleLbl="node1" presStyleIdx="2" presStyleCnt="7">
        <dgm:presLayoutVars>
          <dgm:bulletEnabled val="1"/>
        </dgm:presLayoutVars>
      </dgm:prSet>
      <dgm:spPr/>
    </dgm:pt>
    <dgm:pt modelId="{7DE18F27-AF4F-4AA9-8C13-D27390E04363}" type="pres">
      <dgm:prSet presAssocID="{D4E7E41F-4A4E-4C0D-973E-E14E719A62FF}" presName="sibTrans" presStyleCnt="0"/>
      <dgm:spPr/>
    </dgm:pt>
    <dgm:pt modelId="{2E438E3B-8219-43AB-AB6D-EDC044B329B9}" type="pres">
      <dgm:prSet presAssocID="{C41F6E03-5E5B-40C9-B19B-D2D3D91CD6C4}" presName="node" presStyleLbl="node1" presStyleIdx="3" presStyleCnt="7">
        <dgm:presLayoutVars>
          <dgm:bulletEnabled val="1"/>
        </dgm:presLayoutVars>
      </dgm:prSet>
      <dgm:spPr/>
    </dgm:pt>
    <dgm:pt modelId="{BDF15CD4-3F95-4DE9-ABCD-25696FD127C0}" type="pres">
      <dgm:prSet presAssocID="{6A7BF838-6C9E-4E4B-9E29-A973B417EB32}" presName="sibTrans" presStyleCnt="0"/>
      <dgm:spPr/>
    </dgm:pt>
    <dgm:pt modelId="{55297D4D-4203-4551-BC8C-E47987BAB2D0}" type="pres">
      <dgm:prSet presAssocID="{FAA03906-B22F-482C-8200-C05182CF9D3D}" presName="node" presStyleLbl="node1" presStyleIdx="4" presStyleCnt="7">
        <dgm:presLayoutVars>
          <dgm:bulletEnabled val="1"/>
        </dgm:presLayoutVars>
      </dgm:prSet>
      <dgm:spPr/>
    </dgm:pt>
    <dgm:pt modelId="{387B4AC8-5BF2-4E1C-BF6D-CCEBC57AE865}" type="pres">
      <dgm:prSet presAssocID="{3932BB69-521F-4425-87E0-817F2DEE53B1}" presName="sibTrans" presStyleCnt="0"/>
      <dgm:spPr/>
    </dgm:pt>
    <dgm:pt modelId="{D7CB671A-59E7-4038-A1C0-45034AC52603}" type="pres">
      <dgm:prSet presAssocID="{5C544FF9-5D84-49F0-A94D-02B70CF687D6}" presName="node" presStyleLbl="node1" presStyleIdx="5" presStyleCnt="7">
        <dgm:presLayoutVars>
          <dgm:bulletEnabled val="1"/>
        </dgm:presLayoutVars>
      </dgm:prSet>
      <dgm:spPr/>
    </dgm:pt>
    <dgm:pt modelId="{06780BF8-9325-460B-91B8-2D6200078AA5}" type="pres">
      <dgm:prSet presAssocID="{666A470D-434E-494C-8B28-8757383FA2BD}" presName="sibTrans" presStyleCnt="0"/>
      <dgm:spPr/>
    </dgm:pt>
    <dgm:pt modelId="{06BA0ADD-F9F4-4D7D-A58D-9AB47E6BC45E}" type="pres">
      <dgm:prSet presAssocID="{8A35E429-2C6B-4753-AD79-5EB7E9B27152}" presName="node" presStyleLbl="node1" presStyleIdx="6" presStyleCnt="7" custLinFactNeighborX="-140" custLinFactNeighborY="-979">
        <dgm:presLayoutVars>
          <dgm:bulletEnabled val="1"/>
        </dgm:presLayoutVars>
      </dgm:prSet>
      <dgm:spPr/>
    </dgm:pt>
  </dgm:ptLst>
  <dgm:cxnLst>
    <dgm:cxn modelId="{E66EED09-1909-415E-A77B-6D7E2A068C2A}" type="presOf" srcId="{54D3D980-13F6-4EB8-93FF-1540D4B6D201}" destId="{09D4D70B-F88E-40ED-8D1F-8D87412CA017}" srcOrd="0" destOrd="0" presId="urn:microsoft.com/office/officeart/2005/8/layout/default"/>
    <dgm:cxn modelId="{312B250C-6316-4AFD-8DC1-AE4288DC9F74}" srcId="{77D274F8-33DE-43F7-9B8E-E2A21D7E82E6}" destId="{5B021B24-9DD8-4DF3-9996-DBB17153D975}" srcOrd="0" destOrd="0" parTransId="{027CDE46-D2E3-43E6-9FC0-C25BA66466D3}" sibTransId="{6F94BDCC-3ED5-46CC-A0F0-9F77577DCBD1}"/>
    <dgm:cxn modelId="{E8E21E36-5CAA-47C2-A1D0-18CE8C08F953}" type="presOf" srcId="{77D274F8-33DE-43F7-9B8E-E2A21D7E82E6}" destId="{7F2AB2E7-96AB-4701-9BCA-5619F8B30CE0}" srcOrd="0" destOrd="0" presId="urn:microsoft.com/office/officeart/2005/8/layout/default"/>
    <dgm:cxn modelId="{519CEC3D-4A30-4517-AFBC-006071774714}" type="presOf" srcId="{5C544FF9-5D84-49F0-A94D-02B70CF687D6}" destId="{D7CB671A-59E7-4038-A1C0-45034AC52603}" srcOrd="0" destOrd="0" presId="urn:microsoft.com/office/officeart/2005/8/layout/default"/>
    <dgm:cxn modelId="{46A91B5B-FEFF-4605-8F08-FDC369C75155}" srcId="{77D274F8-33DE-43F7-9B8E-E2A21D7E82E6}" destId="{FAA03906-B22F-482C-8200-C05182CF9D3D}" srcOrd="4" destOrd="0" parTransId="{A2818948-F0C0-4C6B-9A30-A536CAD759EF}" sibTransId="{3932BB69-521F-4425-87E0-817F2DEE53B1}"/>
    <dgm:cxn modelId="{B0CA3043-0D70-4F7C-8B5F-60EDAEDF7AA3}" srcId="{77D274F8-33DE-43F7-9B8E-E2A21D7E82E6}" destId="{7DBE9BA2-6395-4AA1-B7C6-4026222E66AA}" srcOrd="1" destOrd="0" parTransId="{38F15C53-24F3-4B38-B2BF-677A1B497359}" sibTransId="{E83A5B15-9376-4308-A579-7CEA9BAF7D20}"/>
    <dgm:cxn modelId="{1C3EF243-50E5-43AC-AF6B-78D343B41519}" srcId="{77D274F8-33DE-43F7-9B8E-E2A21D7E82E6}" destId="{C41F6E03-5E5B-40C9-B19B-D2D3D91CD6C4}" srcOrd="3" destOrd="0" parTransId="{9B7109E0-B663-4DBB-9BDC-81F4BEB9092F}" sibTransId="{6A7BF838-6C9E-4E4B-9E29-A973B417EB32}"/>
    <dgm:cxn modelId="{0D5AA057-52CF-4276-A45A-037C751D3C53}" srcId="{77D274F8-33DE-43F7-9B8E-E2A21D7E82E6}" destId="{8A35E429-2C6B-4753-AD79-5EB7E9B27152}" srcOrd="6" destOrd="0" parTransId="{6E23477B-8A90-492D-9721-ED482B209D9D}" sibTransId="{D789D91D-667D-40CB-B245-5AF2FC57924D}"/>
    <dgm:cxn modelId="{CB377678-1466-4FD6-94C5-A39F42DB3144}" type="presOf" srcId="{C41F6E03-5E5B-40C9-B19B-D2D3D91CD6C4}" destId="{2E438E3B-8219-43AB-AB6D-EDC044B329B9}" srcOrd="0" destOrd="0" presId="urn:microsoft.com/office/officeart/2005/8/layout/default"/>
    <dgm:cxn modelId="{41DE1381-23A2-48EE-81B9-294AFE330C73}" type="presOf" srcId="{FAA03906-B22F-482C-8200-C05182CF9D3D}" destId="{55297D4D-4203-4551-BC8C-E47987BAB2D0}" srcOrd="0" destOrd="0" presId="urn:microsoft.com/office/officeart/2005/8/layout/default"/>
    <dgm:cxn modelId="{96C21C83-4FAA-40F1-A2E0-5EBFD61E4C04}" type="presOf" srcId="{8A35E429-2C6B-4753-AD79-5EB7E9B27152}" destId="{06BA0ADD-F9F4-4D7D-A58D-9AB47E6BC45E}" srcOrd="0" destOrd="0" presId="urn:microsoft.com/office/officeart/2005/8/layout/default"/>
    <dgm:cxn modelId="{EFE619A4-9F6C-436D-B1D2-E9F81F05D80A}" type="presOf" srcId="{5B021B24-9DD8-4DF3-9996-DBB17153D975}" destId="{9C9CCF54-6D23-4D15-9066-4A05D2D8CB1A}" srcOrd="0" destOrd="0" presId="urn:microsoft.com/office/officeart/2005/8/layout/default"/>
    <dgm:cxn modelId="{D58FBDDF-7B25-4575-BD51-29AB5C6D5A63}" type="presOf" srcId="{7DBE9BA2-6395-4AA1-B7C6-4026222E66AA}" destId="{7537F1A0-A2FE-4EA0-BF0F-72402269CA56}" srcOrd="0" destOrd="0" presId="urn:microsoft.com/office/officeart/2005/8/layout/default"/>
    <dgm:cxn modelId="{BF23B4E8-160F-4FB5-A04A-AD16A1D278A9}" srcId="{77D274F8-33DE-43F7-9B8E-E2A21D7E82E6}" destId="{5C544FF9-5D84-49F0-A94D-02B70CF687D6}" srcOrd="5" destOrd="0" parTransId="{76B02FFD-1893-40C7-9334-8645B50AA3B4}" sibTransId="{666A470D-434E-494C-8B28-8757383FA2BD}"/>
    <dgm:cxn modelId="{12E163F8-4A69-4F97-B527-438ABFC15CD8}" srcId="{77D274F8-33DE-43F7-9B8E-E2A21D7E82E6}" destId="{54D3D980-13F6-4EB8-93FF-1540D4B6D201}" srcOrd="2" destOrd="0" parTransId="{1467CBC2-8B3D-42EC-9BF9-C118FBA725D2}" sibTransId="{D4E7E41F-4A4E-4C0D-973E-E14E719A62FF}"/>
    <dgm:cxn modelId="{728935C4-FBB2-4AE5-962F-D98C83CE2C68}" type="presParOf" srcId="{7F2AB2E7-96AB-4701-9BCA-5619F8B30CE0}" destId="{9C9CCF54-6D23-4D15-9066-4A05D2D8CB1A}" srcOrd="0" destOrd="0" presId="urn:microsoft.com/office/officeart/2005/8/layout/default"/>
    <dgm:cxn modelId="{DB06307D-A094-4B20-8C88-F2DFC794D33F}" type="presParOf" srcId="{7F2AB2E7-96AB-4701-9BCA-5619F8B30CE0}" destId="{E19A3CD2-189B-483A-AA65-BEAC7AEA56C2}" srcOrd="1" destOrd="0" presId="urn:microsoft.com/office/officeart/2005/8/layout/default"/>
    <dgm:cxn modelId="{884B5F5D-4F61-4B73-BD2C-AE2847BBC95A}" type="presParOf" srcId="{7F2AB2E7-96AB-4701-9BCA-5619F8B30CE0}" destId="{7537F1A0-A2FE-4EA0-BF0F-72402269CA56}" srcOrd="2" destOrd="0" presId="urn:microsoft.com/office/officeart/2005/8/layout/default"/>
    <dgm:cxn modelId="{A3E86225-FEDE-4871-9B78-D98652AA2F33}" type="presParOf" srcId="{7F2AB2E7-96AB-4701-9BCA-5619F8B30CE0}" destId="{F4BEADE4-9749-4251-A371-CB5B73A5A9F1}" srcOrd="3" destOrd="0" presId="urn:microsoft.com/office/officeart/2005/8/layout/default"/>
    <dgm:cxn modelId="{0096D4BE-4B2E-4405-8920-4F021A8330A2}" type="presParOf" srcId="{7F2AB2E7-96AB-4701-9BCA-5619F8B30CE0}" destId="{09D4D70B-F88E-40ED-8D1F-8D87412CA017}" srcOrd="4" destOrd="0" presId="urn:microsoft.com/office/officeart/2005/8/layout/default"/>
    <dgm:cxn modelId="{10E451D5-EBAD-499C-B9E3-86AFEFD16B09}" type="presParOf" srcId="{7F2AB2E7-96AB-4701-9BCA-5619F8B30CE0}" destId="{7DE18F27-AF4F-4AA9-8C13-D27390E04363}" srcOrd="5" destOrd="0" presId="urn:microsoft.com/office/officeart/2005/8/layout/default"/>
    <dgm:cxn modelId="{2EC7C6F9-5E3A-4396-AC62-BD79B13DEE9E}" type="presParOf" srcId="{7F2AB2E7-96AB-4701-9BCA-5619F8B30CE0}" destId="{2E438E3B-8219-43AB-AB6D-EDC044B329B9}" srcOrd="6" destOrd="0" presId="urn:microsoft.com/office/officeart/2005/8/layout/default"/>
    <dgm:cxn modelId="{50B5EACE-8108-4EB3-9E95-D50BA5F79C5E}" type="presParOf" srcId="{7F2AB2E7-96AB-4701-9BCA-5619F8B30CE0}" destId="{BDF15CD4-3F95-4DE9-ABCD-25696FD127C0}" srcOrd="7" destOrd="0" presId="urn:microsoft.com/office/officeart/2005/8/layout/default"/>
    <dgm:cxn modelId="{0CA449DA-18E1-4ED2-A913-76E9521C87AE}" type="presParOf" srcId="{7F2AB2E7-96AB-4701-9BCA-5619F8B30CE0}" destId="{55297D4D-4203-4551-BC8C-E47987BAB2D0}" srcOrd="8" destOrd="0" presId="urn:microsoft.com/office/officeart/2005/8/layout/default"/>
    <dgm:cxn modelId="{839C0BE6-E9D6-44A1-B896-F007FDBE0B1C}" type="presParOf" srcId="{7F2AB2E7-96AB-4701-9BCA-5619F8B30CE0}" destId="{387B4AC8-5BF2-4E1C-BF6D-CCEBC57AE865}" srcOrd="9" destOrd="0" presId="urn:microsoft.com/office/officeart/2005/8/layout/default"/>
    <dgm:cxn modelId="{285E1BE7-5CF5-4890-8FD9-84402E7DA2E4}" type="presParOf" srcId="{7F2AB2E7-96AB-4701-9BCA-5619F8B30CE0}" destId="{D7CB671A-59E7-4038-A1C0-45034AC52603}" srcOrd="10" destOrd="0" presId="urn:microsoft.com/office/officeart/2005/8/layout/default"/>
    <dgm:cxn modelId="{496AD481-8C20-4B9F-92EA-476675C1766F}" type="presParOf" srcId="{7F2AB2E7-96AB-4701-9BCA-5619F8B30CE0}" destId="{06780BF8-9325-460B-91B8-2D6200078AA5}" srcOrd="11" destOrd="0" presId="urn:microsoft.com/office/officeart/2005/8/layout/default"/>
    <dgm:cxn modelId="{569F9606-A689-423C-89A3-7B5958351DD8}" type="presParOf" srcId="{7F2AB2E7-96AB-4701-9BCA-5619F8B30CE0}" destId="{06BA0ADD-F9F4-4D7D-A58D-9AB47E6BC45E}" srcOrd="12" destOrd="0" presId="urn:microsoft.com/office/officeart/2005/8/layout/defaul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6573A8E-7D97-4A68-A08D-4FF4AEB9E863}">
      <dsp:nvSpPr>
        <dsp:cNvPr id="0" name=""/>
        <dsp:cNvSpPr/>
      </dsp:nvSpPr>
      <dsp:spPr>
        <a:xfrm>
          <a:off x="0" y="769"/>
          <a:ext cx="7469792" cy="0"/>
        </a:xfrm>
        <a:prstGeom prst="line">
          <a:avLst/>
        </a:prstGeom>
        <a:solidFill>
          <a:schemeClr val="accent2">
            <a:hueOff val="0"/>
            <a:satOff val="0"/>
            <a:lumOff val="0"/>
            <a:alphaOff val="0"/>
          </a:schemeClr>
        </a:solidFill>
        <a:ln w="1270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6F0613DB-A24F-43E1-8C7F-C10EC8EA6360}">
      <dsp:nvSpPr>
        <dsp:cNvPr id="0" name=""/>
        <dsp:cNvSpPr/>
      </dsp:nvSpPr>
      <dsp:spPr>
        <a:xfrm>
          <a:off x="0" y="769"/>
          <a:ext cx="7469792" cy="90011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t" anchorCtr="0">
          <a:noAutofit/>
        </a:bodyPr>
        <a:lstStyle/>
        <a:p>
          <a:pPr marL="0" lvl="0" indent="0" algn="l" defTabSz="889000">
            <a:lnSpc>
              <a:spcPct val="90000"/>
            </a:lnSpc>
            <a:spcBef>
              <a:spcPct val="0"/>
            </a:spcBef>
            <a:spcAft>
              <a:spcPct val="35000"/>
            </a:spcAft>
            <a:buNone/>
          </a:pPr>
          <a:r>
            <a:rPr lang="en-US" sz="2000" kern="1200" dirty="0">
              <a:effectLst/>
              <a:latin typeface="+mn-lt"/>
              <a:ea typeface="Calibri" panose="020F0502020204030204" pitchFamily="34" charset="0"/>
            </a:rPr>
            <a:t>Currently thirteen percent of the global burden of disease is attributed to mental health disorders</a:t>
          </a:r>
          <a:r>
            <a:rPr lang="en-US" sz="2000" kern="1200" dirty="0"/>
            <a:t>.</a:t>
          </a:r>
        </a:p>
      </dsp:txBody>
      <dsp:txXfrm>
        <a:off x="0" y="769"/>
        <a:ext cx="7469792" cy="900112"/>
      </dsp:txXfrm>
    </dsp:sp>
    <dsp:sp modelId="{8A29CCB1-9ABB-461A-8657-3FDC6F657CA6}">
      <dsp:nvSpPr>
        <dsp:cNvPr id="0" name=""/>
        <dsp:cNvSpPr/>
      </dsp:nvSpPr>
      <dsp:spPr>
        <a:xfrm>
          <a:off x="0" y="900881"/>
          <a:ext cx="7469792" cy="0"/>
        </a:xfrm>
        <a:prstGeom prst="line">
          <a:avLst/>
        </a:prstGeom>
        <a:solidFill>
          <a:schemeClr val="accent2">
            <a:hueOff val="-242561"/>
            <a:satOff val="-13988"/>
            <a:lumOff val="1438"/>
            <a:alphaOff val="0"/>
          </a:schemeClr>
        </a:solidFill>
        <a:ln w="12700" cap="flat" cmpd="sng" algn="ctr">
          <a:solidFill>
            <a:schemeClr val="accent2">
              <a:hueOff val="-242561"/>
              <a:satOff val="-13988"/>
              <a:lumOff val="1438"/>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693043B3-ABA0-46F0-9D41-215ACD0099A4}">
      <dsp:nvSpPr>
        <dsp:cNvPr id="0" name=""/>
        <dsp:cNvSpPr/>
      </dsp:nvSpPr>
      <dsp:spPr>
        <a:xfrm>
          <a:off x="0" y="900881"/>
          <a:ext cx="7469792" cy="90011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t" anchorCtr="0">
          <a:noAutofit/>
        </a:bodyPr>
        <a:lstStyle/>
        <a:p>
          <a:pPr marL="0" lvl="0" indent="0" algn="l" defTabSz="889000">
            <a:lnSpc>
              <a:spcPct val="90000"/>
            </a:lnSpc>
            <a:spcBef>
              <a:spcPct val="0"/>
            </a:spcBef>
            <a:spcAft>
              <a:spcPct val="35000"/>
            </a:spcAft>
            <a:buNone/>
          </a:pPr>
          <a:r>
            <a:rPr lang="en-US" sz="2000" kern="1200" dirty="0">
              <a:effectLst/>
              <a:latin typeface="+mn-lt"/>
              <a:ea typeface="Calibri" panose="020F0502020204030204" pitchFamily="34" charset="0"/>
            </a:rPr>
            <a:t>By the year 2030, the percentage is expected to increase to fifteen percent</a:t>
          </a:r>
          <a:r>
            <a:rPr lang="en-US" sz="2000" kern="1200" dirty="0">
              <a:latin typeface="+mn-lt"/>
            </a:rPr>
            <a:t>.</a:t>
          </a:r>
        </a:p>
      </dsp:txBody>
      <dsp:txXfrm>
        <a:off x="0" y="900881"/>
        <a:ext cx="7469792" cy="900112"/>
      </dsp:txXfrm>
    </dsp:sp>
    <dsp:sp modelId="{3BD2B966-F9D2-48EE-993C-7BD7BCE8A4C5}">
      <dsp:nvSpPr>
        <dsp:cNvPr id="0" name=""/>
        <dsp:cNvSpPr/>
      </dsp:nvSpPr>
      <dsp:spPr>
        <a:xfrm>
          <a:off x="0" y="1800994"/>
          <a:ext cx="7469792" cy="0"/>
        </a:xfrm>
        <a:prstGeom prst="line">
          <a:avLst/>
        </a:prstGeom>
        <a:solidFill>
          <a:schemeClr val="accent2">
            <a:hueOff val="-485121"/>
            <a:satOff val="-27976"/>
            <a:lumOff val="2876"/>
            <a:alphaOff val="0"/>
          </a:schemeClr>
        </a:solidFill>
        <a:ln w="12700" cap="flat" cmpd="sng" algn="ctr">
          <a:solidFill>
            <a:schemeClr val="accent2">
              <a:hueOff val="-485121"/>
              <a:satOff val="-27976"/>
              <a:lumOff val="2876"/>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03A51B72-47A5-4639-A4E2-DA7A3FF1D262}">
      <dsp:nvSpPr>
        <dsp:cNvPr id="0" name=""/>
        <dsp:cNvSpPr/>
      </dsp:nvSpPr>
      <dsp:spPr>
        <a:xfrm>
          <a:off x="0" y="1800994"/>
          <a:ext cx="7469792" cy="90011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t" anchorCtr="0">
          <a:noAutofit/>
        </a:bodyPr>
        <a:lstStyle/>
        <a:p>
          <a:pPr marL="0" lvl="0" indent="0" algn="l" defTabSz="889000">
            <a:lnSpc>
              <a:spcPct val="90000"/>
            </a:lnSpc>
            <a:spcBef>
              <a:spcPct val="0"/>
            </a:spcBef>
            <a:spcAft>
              <a:spcPct val="35000"/>
            </a:spcAft>
            <a:buNone/>
          </a:pPr>
          <a:r>
            <a:rPr lang="en-US" sz="2000" kern="1200" dirty="0">
              <a:effectLst/>
              <a:latin typeface="Calibri" panose="020F0502020204030204" pitchFamily="34" charset="0"/>
              <a:ea typeface="Calibri" panose="020F0502020204030204" pitchFamily="34" charset="0"/>
            </a:rPr>
            <a:t>It has been estimated that four-hundred and fifty million people worldwide have a mental disorder</a:t>
          </a:r>
          <a:endParaRPr lang="en-US" sz="2000" kern="1200" dirty="0"/>
        </a:p>
      </dsp:txBody>
      <dsp:txXfrm>
        <a:off x="0" y="1800994"/>
        <a:ext cx="7469792" cy="900112"/>
      </dsp:txXfrm>
    </dsp:sp>
    <dsp:sp modelId="{6A8217C6-2071-4F57-BC68-E5DCCAE47ADC}">
      <dsp:nvSpPr>
        <dsp:cNvPr id="0" name=""/>
        <dsp:cNvSpPr/>
      </dsp:nvSpPr>
      <dsp:spPr>
        <a:xfrm>
          <a:off x="0" y="2701106"/>
          <a:ext cx="7469792" cy="0"/>
        </a:xfrm>
        <a:prstGeom prst="line">
          <a:avLst/>
        </a:prstGeom>
        <a:solidFill>
          <a:schemeClr val="accent2">
            <a:hueOff val="-727682"/>
            <a:satOff val="-41964"/>
            <a:lumOff val="4314"/>
            <a:alphaOff val="0"/>
          </a:schemeClr>
        </a:solidFill>
        <a:ln w="12700" cap="flat" cmpd="sng" algn="ctr">
          <a:solidFill>
            <a:schemeClr val="accent2">
              <a:hueOff val="-727682"/>
              <a:satOff val="-41964"/>
              <a:lumOff val="4314"/>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223CF1E6-ABDF-49AB-81F3-0D8694F4DE83}">
      <dsp:nvSpPr>
        <dsp:cNvPr id="0" name=""/>
        <dsp:cNvSpPr/>
      </dsp:nvSpPr>
      <dsp:spPr>
        <a:xfrm>
          <a:off x="0" y="2701106"/>
          <a:ext cx="7469792" cy="90011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t" anchorCtr="0">
          <a:noAutofit/>
        </a:bodyPr>
        <a:lstStyle/>
        <a:p>
          <a:pPr marL="0" lvl="0" indent="0" algn="l" defTabSz="889000">
            <a:lnSpc>
              <a:spcPct val="90000"/>
            </a:lnSpc>
            <a:spcBef>
              <a:spcPct val="0"/>
            </a:spcBef>
            <a:spcAft>
              <a:spcPct val="35000"/>
            </a:spcAft>
            <a:buNone/>
          </a:pPr>
          <a:r>
            <a:rPr lang="en-US" sz="2000" kern="1200" dirty="0">
              <a:effectLst/>
              <a:latin typeface="+mn-lt"/>
              <a:ea typeface="Calibri" panose="020F0502020204030204" pitchFamily="34" charset="0"/>
            </a:rPr>
            <a:t>Predications include a quarter of the population will have a mental illness at some point in their lives</a:t>
          </a:r>
          <a:r>
            <a:rPr lang="en-US" sz="2000" kern="1200" dirty="0">
              <a:latin typeface="+mn-lt"/>
            </a:rPr>
            <a:t>.</a:t>
          </a:r>
        </a:p>
      </dsp:txBody>
      <dsp:txXfrm>
        <a:off x="0" y="2701106"/>
        <a:ext cx="7469792" cy="900112"/>
      </dsp:txXfrm>
    </dsp:sp>
    <dsp:sp modelId="{7E44E4DC-31CB-4B20-B3BD-F5D787551A09}">
      <dsp:nvSpPr>
        <dsp:cNvPr id="0" name=""/>
        <dsp:cNvSpPr/>
      </dsp:nvSpPr>
      <dsp:spPr>
        <a:xfrm>
          <a:off x="0" y="3601219"/>
          <a:ext cx="7469792" cy="0"/>
        </a:xfrm>
        <a:prstGeom prst="line">
          <a:avLst/>
        </a:prstGeom>
        <a:solidFill>
          <a:schemeClr val="accent2">
            <a:hueOff val="-970242"/>
            <a:satOff val="-55952"/>
            <a:lumOff val="5752"/>
            <a:alphaOff val="0"/>
          </a:schemeClr>
        </a:solidFill>
        <a:ln w="12700" cap="flat" cmpd="sng" algn="ctr">
          <a:solidFill>
            <a:schemeClr val="accent2">
              <a:hueOff val="-970242"/>
              <a:satOff val="-55952"/>
              <a:lumOff val="5752"/>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6C116676-65F1-4D40-8F2B-1AC366C3CA79}">
      <dsp:nvSpPr>
        <dsp:cNvPr id="0" name=""/>
        <dsp:cNvSpPr/>
      </dsp:nvSpPr>
      <dsp:spPr>
        <a:xfrm>
          <a:off x="0" y="3601219"/>
          <a:ext cx="7469792" cy="90011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t" anchorCtr="0">
          <a:noAutofit/>
        </a:bodyPr>
        <a:lstStyle/>
        <a:p>
          <a:pPr marL="0" lvl="0" indent="0" algn="l" defTabSz="889000">
            <a:lnSpc>
              <a:spcPct val="90000"/>
            </a:lnSpc>
            <a:spcBef>
              <a:spcPct val="0"/>
            </a:spcBef>
            <a:spcAft>
              <a:spcPct val="35000"/>
            </a:spcAft>
            <a:buNone/>
          </a:pPr>
          <a:r>
            <a:rPr lang="en-US" sz="2000" kern="1200" dirty="0">
              <a:effectLst/>
              <a:latin typeface="+mn-lt"/>
              <a:ea typeface="Calibri" panose="020F0502020204030204" pitchFamily="34" charset="0"/>
            </a:rPr>
            <a:t>One barrier to treatment individuals with mental health illness face is the limited access to mental health care in rural communities</a:t>
          </a:r>
          <a:r>
            <a:rPr lang="en-US" sz="2000" kern="1200" dirty="0">
              <a:latin typeface="+mn-lt"/>
            </a:rPr>
            <a:t>.</a:t>
          </a:r>
        </a:p>
      </dsp:txBody>
      <dsp:txXfrm>
        <a:off x="0" y="3601219"/>
        <a:ext cx="7469792" cy="900112"/>
      </dsp:txXfrm>
    </dsp:sp>
    <dsp:sp modelId="{48AC37D1-6CB1-4A50-A2D5-16DD75680C40}">
      <dsp:nvSpPr>
        <dsp:cNvPr id="0" name=""/>
        <dsp:cNvSpPr/>
      </dsp:nvSpPr>
      <dsp:spPr>
        <a:xfrm>
          <a:off x="0" y="4501331"/>
          <a:ext cx="7469792" cy="0"/>
        </a:xfrm>
        <a:prstGeom prst="line">
          <a:avLst/>
        </a:prstGeom>
        <a:solidFill>
          <a:schemeClr val="accent2">
            <a:hueOff val="-1212803"/>
            <a:satOff val="-69940"/>
            <a:lumOff val="7190"/>
            <a:alphaOff val="0"/>
          </a:schemeClr>
        </a:solidFill>
        <a:ln w="12700" cap="flat" cmpd="sng" algn="ctr">
          <a:solidFill>
            <a:schemeClr val="accent2">
              <a:hueOff val="-1212803"/>
              <a:satOff val="-69940"/>
              <a:lumOff val="719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1AE3A660-44F4-4A09-A2EE-AAB8B9E3B7E4}">
      <dsp:nvSpPr>
        <dsp:cNvPr id="0" name=""/>
        <dsp:cNvSpPr/>
      </dsp:nvSpPr>
      <dsp:spPr>
        <a:xfrm>
          <a:off x="0" y="4501331"/>
          <a:ext cx="7469792" cy="90011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t" anchorCtr="0">
          <a:noAutofit/>
        </a:bodyPr>
        <a:lstStyle/>
        <a:p>
          <a:pPr marL="0" lvl="0" indent="0" algn="l" defTabSz="889000">
            <a:lnSpc>
              <a:spcPct val="90000"/>
            </a:lnSpc>
            <a:spcBef>
              <a:spcPct val="0"/>
            </a:spcBef>
            <a:spcAft>
              <a:spcPct val="35000"/>
            </a:spcAft>
            <a:buNone/>
          </a:pPr>
          <a:r>
            <a:rPr lang="en-US" sz="2000" kern="1200" dirty="0">
              <a:effectLst/>
              <a:latin typeface="Calibri" panose="020F0502020204030204" pitchFamily="34" charset="0"/>
              <a:ea typeface="Calibri" panose="020F0502020204030204" pitchFamily="34" charset="0"/>
            </a:rPr>
            <a:t>In the United States, there is a mental health provider shortage and over eight-five percent are in rural areas</a:t>
          </a:r>
          <a:r>
            <a:rPr lang="en-US" sz="2000" kern="1200" dirty="0">
              <a:latin typeface="+mn-lt"/>
            </a:rPr>
            <a:t>.</a:t>
          </a:r>
        </a:p>
      </dsp:txBody>
      <dsp:txXfrm>
        <a:off x="0" y="4501331"/>
        <a:ext cx="7469792" cy="900112"/>
      </dsp:txXfrm>
    </dsp:sp>
    <dsp:sp modelId="{E14E377E-879A-45A8-AAF4-6E58BC707D1B}">
      <dsp:nvSpPr>
        <dsp:cNvPr id="0" name=""/>
        <dsp:cNvSpPr/>
      </dsp:nvSpPr>
      <dsp:spPr>
        <a:xfrm>
          <a:off x="0" y="5401444"/>
          <a:ext cx="7469792" cy="0"/>
        </a:xfrm>
        <a:prstGeom prst="line">
          <a:avLst/>
        </a:prstGeom>
        <a:solidFill>
          <a:schemeClr val="accent2">
            <a:hueOff val="-1455363"/>
            <a:satOff val="-83928"/>
            <a:lumOff val="8628"/>
            <a:alphaOff val="0"/>
          </a:schemeClr>
        </a:solidFill>
        <a:ln w="12700" cap="flat" cmpd="sng" algn="ctr">
          <a:solidFill>
            <a:schemeClr val="accent2">
              <a:hueOff val="-1455363"/>
              <a:satOff val="-83928"/>
              <a:lumOff val="8628"/>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09616615-F851-47AF-B833-7FF9D8301F0C}">
      <dsp:nvSpPr>
        <dsp:cNvPr id="0" name=""/>
        <dsp:cNvSpPr/>
      </dsp:nvSpPr>
      <dsp:spPr>
        <a:xfrm>
          <a:off x="0" y="5401444"/>
          <a:ext cx="7469792" cy="90011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t" anchorCtr="0">
          <a:noAutofit/>
        </a:bodyPr>
        <a:lstStyle/>
        <a:p>
          <a:pPr marL="0" lvl="0" indent="0" algn="l" defTabSz="889000">
            <a:lnSpc>
              <a:spcPct val="90000"/>
            </a:lnSpc>
            <a:spcBef>
              <a:spcPct val="0"/>
            </a:spcBef>
            <a:spcAft>
              <a:spcPct val="35000"/>
            </a:spcAft>
            <a:buNone/>
          </a:pPr>
          <a:r>
            <a:rPr lang="en-US" sz="2000" kern="1200" dirty="0"/>
            <a:t>(</a:t>
          </a:r>
          <a:r>
            <a:rPr lang="en-US" sz="2000" kern="1200" dirty="0">
              <a:effectLst/>
              <a:latin typeface="Calibri" panose="020F0502020204030204" pitchFamily="34" charset="0"/>
              <a:ea typeface="Calibri" panose="020F0502020204030204" pitchFamily="34" charset="0"/>
            </a:rPr>
            <a:t>Carbonell et al., 2020 &amp;Schultz et al., 2021</a:t>
          </a:r>
          <a:r>
            <a:rPr lang="en-US" sz="2000" kern="1200" dirty="0"/>
            <a:t>)</a:t>
          </a:r>
        </a:p>
      </dsp:txBody>
      <dsp:txXfrm>
        <a:off x="0" y="5401444"/>
        <a:ext cx="7469792" cy="900112"/>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6566EA5-EFC0-4C06-BADD-85C231CA5E12}">
      <dsp:nvSpPr>
        <dsp:cNvPr id="0" name=""/>
        <dsp:cNvSpPr/>
      </dsp:nvSpPr>
      <dsp:spPr>
        <a:xfrm>
          <a:off x="0" y="246"/>
          <a:ext cx="10515600"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4DBCB61E-F60E-430A-AF99-90DBF78E959A}">
      <dsp:nvSpPr>
        <dsp:cNvPr id="0" name=""/>
        <dsp:cNvSpPr/>
      </dsp:nvSpPr>
      <dsp:spPr>
        <a:xfrm>
          <a:off x="0" y="246"/>
          <a:ext cx="10505330" cy="60700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t" anchorCtr="0">
          <a:noAutofit/>
        </a:bodyPr>
        <a:lstStyle/>
        <a:p>
          <a:pPr marL="0" lvl="0" indent="0" algn="l" defTabSz="889000">
            <a:lnSpc>
              <a:spcPct val="90000"/>
            </a:lnSpc>
            <a:spcBef>
              <a:spcPct val="0"/>
            </a:spcBef>
            <a:spcAft>
              <a:spcPct val="35000"/>
            </a:spcAft>
            <a:buNone/>
          </a:pPr>
          <a:r>
            <a:rPr lang="en-US" sz="2000" kern="1200" dirty="0"/>
            <a:t>More flexible and convenient mental health care treatment.</a:t>
          </a:r>
        </a:p>
      </dsp:txBody>
      <dsp:txXfrm>
        <a:off x="0" y="246"/>
        <a:ext cx="10505330" cy="607008"/>
      </dsp:txXfrm>
    </dsp:sp>
    <dsp:sp modelId="{1598CCF6-07A5-438B-830D-75D2F1FF6F11}">
      <dsp:nvSpPr>
        <dsp:cNvPr id="0" name=""/>
        <dsp:cNvSpPr/>
      </dsp:nvSpPr>
      <dsp:spPr>
        <a:xfrm>
          <a:off x="0" y="607255"/>
          <a:ext cx="10515600"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28D825A0-17F8-476B-8ED3-7097015889FB}">
      <dsp:nvSpPr>
        <dsp:cNvPr id="0" name=""/>
        <dsp:cNvSpPr/>
      </dsp:nvSpPr>
      <dsp:spPr>
        <a:xfrm>
          <a:off x="0" y="607255"/>
          <a:ext cx="10515600" cy="44417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t" anchorCtr="0">
          <a:noAutofit/>
        </a:bodyPr>
        <a:lstStyle/>
        <a:p>
          <a:pPr marL="0" lvl="0" indent="0" algn="l" defTabSz="889000">
            <a:lnSpc>
              <a:spcPct val="90000"/>
            </a:lnSpc>
            <a:spcBef>
              <a:spcPct val="0"/>
            </a:spcBef>
            <a:spcAft>
              <a:spcPct val="35000"/>
            </a:spcAft>
            <a:buNone/>
          </a:pPr>
          <a:r>
            <a:rPr lang="en-US" sz="2000" kern="1200" dirty="0"/>
            <a:t>Responsiveness and attentiveness.</a:t>
          </a:r>
        </a:p>
      </dsp:txBody>
      <dsp:txXfrm>
        <a:off x="0" y="607255"/>
        <a:ext cx="10515600" cy="444171"/>
      </dsp:txXfrm>
    </dsp:sp>
    <dsp:sp modelId="{7B45B13F-6459-4781-8FD8-7547ACC6F294}">
      <dsp:nvSpPr>
        <dsp:cNvPr id="0" name=""/>
        <dsp:cNvSpPr/>
      </dsp:nvSpPr>
      <dsp:spPr>
        <a:xfrm>
          <a:off x="0" y="1051426"/>
          <a:ext cx="10515600"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E5F8CFFE-E954-4852-BAF6-58BBA9DAE4D4}">
      <dsp:nvSpPr>
        <dsp:cNvPr id="0" name=""/>
        <dsp:cNvSpPr/>
      </dsp:nvSpPr>
      <dsp:spPr>
        <a:xfrm>
          <a:off x="0" y="1051426"/>
          <a:ext cx="10515600" cy="44417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t" anchorCtr="0">
          <a:noAutofit/>
        </a:bodyPr>
        <a:lstStyle/>
        <a:p>
          <a:pPr marL="0" lvl="0" indent="0" algn="l" defTabSz="889000">
            <a:lnSpc>
              <a:spcPct val="90000"/>
            </a:lnSpc>
            <a:spcBef>
              <a:spcPct val="0"/>
            </a:spcBef>
            <a:spcAft>
              <a:spcPct val="35000"/>
            </a:spcAft>
            <a:buNone/>
          </a:pPr>
          <a:r>
            <a:rPr lang="en-US" sz="2000" kern="1200" dirty="0"/>
            <a:t>Good communication between client, provider, and other interdisciplinary team members.</a:t>
          </a:r>
        </a:p>
      </dsp:txBody>
      <dsp:txXfrm>
        <a:off x="0" y="1051426"/>
        <a:ext cx="10515600" cy="444171"/>
      </dsp:txXfrm>
    </dsp:sp>
    <dsp:sp modelId="{0C1CAF91-5351-4875-A379-E8A3B8673782}">
      <dsp:nvSpPr>
        <dsp:cNvPr id="0" name=""/>
        <dsp:cNvSpPr/>
      </dsp:nvSpPr>
      <dsp:spPr>
        <a:xfrm>
          <a:off x="0" y="1495597"/>
          <a:ext cx="10515600"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EAF87F38-BBDF-4DA6-B6DB-E37F1B6965DB}">
      <dsp:nvSpPr>
        <dsp:cNvPr id="0" name=""/>
        <dsp:cNvSpPr/>
      </dsp:nvSpPr>
      <dsp:spPr>
        <a:xfrm>
          <a:off x="0" y="1495597"/>
          <a:ext cx="10515600" cy="44417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t" anchorCtr="0">
          <a:noAutofit/>
        </a:bodyPr>
        <a:lstStyle/>
        <a:p>
          <a:pPr marL="0" lvl="0" indent="0" algn="l" defTabSz="889000">
            <a:lnSpc>
              <a:spcPct val="90000"/>
            </a:lnSpc>
            <a:spcBef>
              <a:spcPct val="0"/>
            </a:spcBef>
            <a:spcAft>
              <a:spcPct val="35000"/>
            </a:spcAft>
            <a:buNone/>
          </a:pPr>
          <a:r>
            <a:rPr lang="en-US" sz="2000" kern="1200" dirty="0"/>
            <a:t>Privacy and confidentiality.</a:t>
          </a:r>
        </a:p>
      </dsp:txBody>
      <dsp:txXfrm>
        <a:off x="0" y="1495597"/>
        <a:ext cx="10515600" cy="444171"/>
      </dsp:txXfrm>
    </dsp:sp>
    <dsp:sp modelId="{B8401A88-8080-4509-A2E7-F2DE11F50C94}">
      <dsp:nvSpPr>
        <dsp:cNvPr id="0" name=""/>
        <dsp:cNvSpPr/>
      </dsp:nvSpPr>
      <dsp:spPr>
        <a:xfrm>
          <a:off x="0" y="1939768"/>
          <a:ext cx="10515600"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E416E59D-BB88-432B-986A-C0EF7BBC68C3}">
      <dsp:nvSpPr>
        <dsp:cNvPr id="0" name=""/>
        <dsp:cNvSpPr/>
      </dsp:nvSpPr>
      <dsp:spPr>
        <a:xfrm>
          <a:off x="0" y="1939768"/>
          <a:ext cx="10515600" cy="44417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t" anchorCtr="0">
          <a:noAutofit/>
        </a:bodyPr>
        <a:lstStyle/>
        <a:p>
          <a:pPr marL="0" lvl="0" indent="0" algn="l" defTabSz="889000">
            <a:lnSpc>
              <a:spcPct val="90000"/>
            </a:lnSpc>
            <a:spcBef>
              <a:spcPct val="0"/>
            </a:spcBef>
            <a:spcAft>
              <a:spcPct val="35000"/>
            </a:spcAft>
            <a:buNone/>
          </a:pPr>
          <a:r>
            <a:rPr lang="en-US" sz="2000" kern="1200" dirty="0"/>
            <a:t>Human touch/empathy.</a:t>
          </a:r>
        </a:p>
      </dsp:txBody>
      <dsp:txXfrm>
        <a:off x="0" y="1939768"/>
        <a:ext cx="10515600" cy="444171"/>
      </dsp:txXfrm>
    </dsp:sp>
    <dsp:sp modelId="{41F01ABE-2DFC-4447-A79F-CBC143ED4213}">
      <dsp:nvSpPr>
        <dsp:cNvPr id="0" name=""/>
        <dsp:cNvSpPr/>
      </dsp:nvSpPr>
      <dsp:spPr>
        <a:xfrm>
          <a:off x="0" y="2383939"/>
          <a:ext cx="10515600"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DB35AA73-49CF-4928-956E-D8527A17D285}">
      <dsp:nvSpPr>
        <dsp:cNvPr id="0" name=""/>
        <dsp:cNvSpPr/>
      </dsp:nvSpPr>
      <dsp:spPr>
        <a:xfrm>
          <a:off x="0" y="2383939"/>
          <a:ext cx="10515600" cy="44417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t" anchorCtr="0">
          <a:noAutofit/>
        </a:bodyPr>
        <a:lstStyle/>
        <a:p>
          <a:pPr marL="0" lvl="0" indent="0" algn="l" defTabSz="889000">
            <a:lnSpc>
              <a:spcPct val="90000"/>
            </a:lnSpc>
            <a:spcBef>
              <a:spcPct val="0"/>
            </a:spcBef>
            <a:spcAft>
              <a:spcPct val="35000"/>
            </a:spcAft>
            <a:buNone/>
          </a:pPr>
          <a:r>
            <a:rPr lang="en-US" sz="2000" kern="1200" dirty="0"/>
            <a:t>Better patient-centered care.</a:t>
          </a:r>
        </a:p>
      </dsp:txBody>
      <dsp:txXfrm>
        <a:off x="0" y="2383939"/>
        <a:ext cx="10515600" cy="444171"/>
      </dsp:txXfrm>
    </dsp:sp>
    <dsp:sp modelId="{5F8646C0-5E49-4D1D-921C-24B36F98707A}">
      <dsp:nvSpPr>
        <dsp:cNvPr id="0" name=""/>
        <dsp:cNvSpPr/>
      </dsp:nvSpPr>
      <dsp:spPr>
        <a:xfrm>
          <a:off x="0" y="2828110"/>
          <a:ext cx="10515600"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68B46616-0BC3-4EED-8637-05DF764357E6}">
      <dsp:nvSpPr>
        <dsp:cNvPr id="0" name=""/>
        <dsp:cNvSpPr/>
      </dsp:nvSpPr>
      <dsp:spPr>
        <a:xfrm>
          <a:off x="0" y="2828110"/>
          <a:ext cx="10515600" cy="44417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t" anchorCtr="0">
          <a:noAutofit/>
        </a:bodyPr>
        <a:lstStyle/>
        <a:p>
          <a:pPr marL="0" lvl="0" indent="0" algn="l" defTabSz="889000">
            <a:lnSpc>
              <a:spcPct val="90000"/>
            </a:lnSpc>
            <a:spcBef>
              <a:spcPct val="0"/>
            </a:spcBef>
            <a:spcAft>
              <a:spcPct val="35000"/>
            </a:spcAft>
            <a:buNone/>
          </a:pPr>
          <a:r>
            <a:rPr lang="en-US" sz="2000" kern="1200" dirty="0"/>
            <a:t>Understanding patient needs and meeting patient needs.</a:t>
          </a:r>
        </a:p>
      </dsp:txBody>
      <dsp:txXfrm>
        <a:off x="0" y="2828110"/>
        <a:ext cx="10515600" cy="444171"/>
      </dsp:txXfrm>
    </dsp:sp>
    <dsp:sp modelId="{240B3852-D66A-4950-848F-D12021D4D070}">
      <dsp:nvSpPr>
        <dsp:cNvPr id="0" name=""/>
        <dsp:cNvSpPr/>
      </dsp:nvSpPr>
      <dsp:spPr>
        <a:xfrm>
          <a:off x="0" y="3272281"/>
          <a:ext cx="10515600"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1FD959BF-E534-419D-8033-D504691FB6C5}">
      <dsp:nvSpPr>
        <dsp:cNvPr id="0" name=""/>
        <dsp:cNvSpPr/>
      </dsp:nvSpPr>
      <dsp:spPr>
        <a:xfrm>
          <a:off x="0" y="3272281"/>
          <a:ext cx="10515600" cy="44417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3340" tIns="53340" rIns="53340" bIns="53340" numCol="1" spcCol="1270" anchor="t" anchorCtr="0">
          <a:noAutofit/>
        </a:bodyPr>
        <a:lstStyle/>
        <a:p>
          <a:pPr marL="0" lvl="0" indent="0" algn="l" defTabSz="622300">
            <a:lnSpc>
              <a:spcPct val="90000"/>
            </a:lnSpc>
            <a:spcBef>
              <a:spcPct val="0"/>
            </a:spcBef>
            <a:spcAft>
              <a:spcPct val="35000"/>
            </a:spcAft>
            <a:buNone/>
          </a:pPr>
          <a:r>
            <a:rPr lang="en-US" sz="1400" kern="1200" dirty="0"/>
            <a:t>(Nepal et al., 2020)</a:t>
          </a:r>
        </a:p>
      </dsp:txBody>
      <dsp:txXfrm>
        <a:off x="0" y="3272281"/>
        <a:ext cx="10515600" cy="444171"/>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6566EA5-EFC0-4C06-BADD-85C231CA5E12}">
      <dsp:nvSpPr>
        <dsp:cNvPr id="0" name=""/>
        <dsp:cNvSpPr/>
      </dsp:nvSpPr>
      <dsp:spPr>
        <a:xfrm>
          <a:off x="0" y="257"/>
          <a:ext cx="10515600"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4DBCB61E-F60E-430A-AF99-90DBF78E959A}">
      <dsp:nvSpPr>
        <dsp:cNvPr id="0" name=""/>
        <dsp:cNvSpPr/>
      </dsp:nvSpPr>
      <dsp:spPr>
        <a:xfrm>
          <a:off x="0" y="257"/>
          <a:ext cx="10505330" cy="63233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t" anchorCtr="0">
          <a:noAutofit/>
        </a:bodyPr>
        <a:lstStyle/>
        <a:p>
          <a:pPr marL="0" lvl="0" indent="0" algn="l" defTabSz="889000">
            <a:lnSpc>
              <a:spcPct val="90000"/>
            </a:lnSpc>
            <a:spcBef>
              <a:spcPct val="0"/>
            </a:spcBef>
            <a:spcAft>
              <a:spcPct val="35000"/>
            </a:spcAft>
            <a:buNone/>
          </a:pPr>
          <a:r>
            <a:rPr lang="en-US" sz="2000" kern="1200" dirty="0"/>
            <a:t>Mobile mental health for targeted communities such as rural communities with fewer resources for mental health care.</a:t>
          </a:r>
        </a:p>
      </dsp:txBody>
      <dsp:txXfrm>
        <a:off x="0" y="257"/>
        <a:ext cx="10505330" cy="632333"/>
      </dsp:txXfrm>
    </dsp:sp>
    <dsp:sp modelId="{1598CCF6-07A5-438B-830D-75D2F1FF6F11}">
      <dsp:nvSpPr>
        <dsp:cNvPr id="0" name=""/>
        <dsp:cNvSpPr/>
      </dsp:nvSpPr>
      <dsp:spPr>
        <a:xfrm>
          <a:off x="0" y="632590"/>
          <a:ext cx="10515600"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28D825A0-17F8-476B-8ED3-7097015889FB}">
      <dsp:nvSpPr>
        <dsp:cNvPr id="0" name=""/>
        <dsp:cNvSpPr/>
      </dsp:nvSpPr>
      <dsp:spPr>
        <a:xfrm>
          <a:off x="0" y="632590"/>
          <a:ext cx="10515600" cy="46270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t" anchorCtr="0">
          <a:noAutofit/>
        </a:bodyPr>
        <a:lstStyle/>
        <a:p>
          <a:pPr marL="0" lvl="0" indent="0" algn="l" defTabSz="889000">
            <a:lnSpc>
              <a:spcPct val="90000"/>
            </a:lnSpc>
            <a:spcBef>
              <a:spcPct val="0"/>
            </a:spcBef>
            <a:spcAft>
              <a:spcPct val="35000"/>
            </a:spcAft>
            <a:buNone/>
          </a:pPr>
          <a:r>
            <a:rPr lang="en-US" sz="2000" kern="1200" dirty="0"/>
            <a:t>Hire staff with training to provide targeted care</a:t>
          </a:r>
          <a:r>
            <a:rPr lang="en-US" sz="2100" kern="1200" dirty="0"/>
            <a:t>.</a:t>
          </a:r>
        </a:p>
      </dsp:txBody>
      <dsp:txXfrm>
        <a:off x="0" y="632590"/>
        <a:ext cx="10515600" cy="462702"/>
      </dsp:txXfrm>
    </dsp:sp>
    <dsp:sp modelId="{7B45B13F-6459-4781-8FD8-7547ACC6F294}">
      <dsp:nvSpPr>
        <dsp:cNvPr id="0" name=""/>
        <dsp:cNvSpPr/>
      </dsp:nvSpPr>
      <dsp:spPr>
        <a:xfrm>
          <a:off x="0" y="1095292"/>
          <a:ext cx="10515600"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E5F8CFFE-E954-4852-BAF6-58BBA9DAE4D4}">
      <dsp:nvSpPr>
        <dsp:cNvPr id="0" name=""/>
        <dsp:cNvSpPr/>
      </dsp:nvSpPr>
      <dsp:spPr>
        <a:xfrm>
          <a:off x="0" y="1095292"/>
          <a:ext cx="10515600" cy="46270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t" anchorCtr="0">
          <a:noAutofit/>
        </a:bodyPr>
        <a:lstStyle/>
        <a:p>
          <a:pPr marL="0" lvl="0" indent="0" algn="l" defTabSz="889000">
            <a:lnSpc>
              <a:spcPct val="90000"/>
            </a:lnSpc>
            <a:spcBef>
              <a:spcPct val="0"/>
            </a:spcBef>
            <a:spcAft>
              <a:spcPct val="35000"/>
            </a:spcAft>
            <a:buNone/>
          </a:pPr>
          <a:r>
            <a:rPr lang="en-US" sz="2000" kern="1200" dirty="0"/>
            <a:t>Provide medication management and limited private therapy sessions.</a:t>
          </a:r>
        </a:p>
      </dsp:txBody>
      <dsp:txXfrm>
        <a:off x="0" y="1095292"/>
        <a:ext cx="10515600" cy="462702"/>
      </dsp:txXfrm>
    </dsp:sp>
    <dsp:sp modelId="{0C1CAF91-5351-4875-A379-E8A3B8673782}">
      <dsp:nvSpPr>
        <dsp:cNvPr id="0" name=""/>
        <dsp:cNvSpPr/>
      </dsp:nvSpPr>
      <dsp:spPr>
        <a:xfrm>
          <a:off x="0" y="1557994"/>
          <a:ext cx="10515600"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EAF87F38-BBDF-4DA6-B6DB-E37F1B6965DB}">
      <dsp:nvSpPr>
        <dsp:cNvPr id="0" name=""/>
        <dsp:cNvSpPr/>
      </dsp:nvSpPr>
      <dsp:spPr>
        <a:xfrm>
          <a:off x="0" y="1557994"/>
          <a:ext cx="10515600" cy="46270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t" anchorCtr="0">
          <a:noAutofit/>
        </a:bodyPr>
        <a:lstStyle/>
        <a:p>
          <a:pPr marL="0" lvl="0" indent="0" algn="l" defTabSz="889000">
            <a:lnSpc>
              <a:spcPct val="90000"/>
            </a:lnSpc>
            <a:spcBef>
              <a:spcPct val="0"/>
            </a:spcBef>
            <a:spcAft>
              <a:spcPct val="35000"/>
            </a:spcAft>
            <a:buNone/>
          </a:pPr>
          <a:r>
            <a:rPr lang="en-US" sz="2000" kern="1200" dirty="0"/>
            <a:t>Partner with community resources to provide necessary services.</a:t>
          </a:r>
        </a:p>
      </dsp:txBody>
      <dsp:txXfrm>
        <a:off x="0" y="1557994"/>
        <a:ext cx="10515600" cy="462702"/>
      </dsp:txXfrm>
    </dsp:sp>
    <dsp:sp modelId="{B8401A88-8080-4509-A2E7-F2DE11F50C94}">
      <dsp:nvSpPr>
        <dsp:cNvPr id="0" name=""/>
        <dsp:cNvSpPr/>
      </dsp:nvSpPr>
      <dsp:spPr>
        <a:xfrm>
          <a:off x="0" y="2020696"/>
          <a:ext cx="10515600"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E416E59D-BB88-432B-986A-C0EF7BBC68C3}">
      <dsp:nvSpPr>
        <dsp:cNvPr id="0" name=""/>
        <dsp:cNvSpPr/>
      </dsp:nvSpPr>
      <dsp:spPr>
        <a:xfrm>
          <a:off x="0" y="2020696"/>
          <a:ext cx="10515600" cy="46270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t" anchorCtr="0">
          <a:noAutofit/>
        </a:bodyPr>
        <a:lstStyle/>
        <a:p>
          <a:pPr marL="0" lvl="0" indent="0" algn="l" defTabSz="889000">
            <a:lnSpc>
              <a:spcPct val="90000"/>
            </a:lnSpc>
            <a:spcBef>
              <a:spcPct val="0"/>
            </a:spcBef>
            <a:spcAft>
              <a:spcPct val="35000"/>
            </a:spcAft>
            <a:buNone/>
          </a:pPr>
          <a:r>
            <a:rPr lang="en-US" sz="2000" kern="1200" dirty="0"/>
            <a:t>Identify best marketing tools</a:t>
          </a:r>
          <a:r>
            <a:rPr lang="en-US" sz="2100" kern="1200" dirty="0"/>
            <a:t>.</a:t>
          </a:r>
        </a:p>
      </dsp:txBody>
      <dsp:txXfrm>
        <a:off x="0" y="2020696"/>
        <a:ext cx="10515600" cy="462702"/>
      </dsp:txXfrm>
    </dsp:sp>
    <dsp:sp modelId="{41F01ABE-2DFC-4447-A79F-CBC143ED4213}">
      <dsp:nvSpPr>
        <dsp:cNvPr id="0" name=""/>
        <dsp:cNvSpPr/>
      </dsp:nvSpPr>
      <dsp:spPr>
        <a:xfrm>
          <a:off x="0" y="2483398"/>
          <a:ext cx="10515600"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DB35AA73-49CF-4928-956E-D8527A17D285}">
      <dsp:nvSpPr>
        <dsp:cNvPr id="0" name=""/>
        <dsp:cNvSpPr/>
      </dsp:nvSpPr>
      <dsp:spPr>
        <a:xfrm>
          <a:off x="0" y="2483398"/>
          <a:ext cx="10515600" cy="46270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t" anchorCtr="0">
          <a:noAutofit/>
        </a:bodyPr>
        <a:lstStyle/>
        <a:p>
          <a:pPr marL="0" lvl="0" indent="0" algn="l" defTabSz="889000">
            <a:lnSpc>
              <a:spcPct val="90000"/>
            </a:lnSpc>
            <a:spcBef>
              <a:spcPct val="0"/>
            </a:spcBef>
            <a:spcAft>
              <a:spcPct val="35000"/>
            </a:spcAft>
            <a:buNone/>
          </a:pPr>
          <a:r>
            <a:rPr lang="en-US" sz="2000" kern="1200" dirty="0"/>
            <a:t>Develop educational tools that are inexpensive and easily transported.</a:t>
          </a:r>
        </a:p>
      </dsp:txBody>
      <dsp:txXfrm>
        <a:off x="0" y="2483398"/>
        <a:ext cx="10515600" cy="462702"/>
      </dsp:txXfrm>
    </dsp:sp>
    <dsp:sp modelId="{5F8646C0-5E49-4D1D-921C-24B36F98707A}">
      <dsp:nvSpPr>
        <dsp:cNvPr id="0" name=""/>
        <dsp:cNvSpPr/>
      </dsp:nvSpPr>
      <dsp:spPr>
        <a:xfrm>
          <a:off x="0" y="2946100"/>
          <a:ext cx="10515600"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68B46616-0BC3-4EED-8637-05DF764357E6}">
      <dsp:nvSpPr>
        <dsp:cNvPr id="0" name=""/>
        <dsp:cNvSpPr/>
      </dsp:nvSpPr>
      <dsp:spPr>
        <a:xfrm>
          <a:off x="0" y="2946100"/>
          <a:ext cx="10515600" cy="46270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t" anchorCtr="0">
          <a:noAutofit/>
        </a:bodyPr>
        <a:lstStyle/>
        <a:p>
          <a:pPr marL="0" lvl="0" indent="0" algn="l" defTabSz="889000">
            <a:lnSpc>
              <a:spcPct val="90000"/>
            </a:lnSpc>
            <a:spcBef>
              <a:spcPct val="0"/>
            </a:spcBef>
            <a:spcAft>
              <a:spcPct val="35000"/>
            </a:spcAft>
            <a:buNone/>
          </a:pPr>
          <a:r>
            <a:rPr lang="en-US" sz="2000" kern="1200" dirty="0"/>
            <a:t>Identify locations that may be used and develop a schedule</a:t>
          </a:r>
        </a:p>
      </dsp:txBody>
      <dsp:txXfrm>
        <a:off x="0" y="2946100"/>
        <a:ext cx="10515600" cy="462702"/>
      </dsp:txXfrm>
    </dsp:sp>
    <dsp:sp modelId="{240B3852-D66A-4950-848F-D12021D4D070}">
      <dsp:nvSpPr>
        <dsp:cNvPr id="0" name=""/>
        <dsp:cNvSpPr/>
      </dsp:nvSpPr>
      <dsp:spPr>
        <a:xfrm>
          <a:off x="0" y="3408802"/>
          <a:ext cx="10515600"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1FD959BF-E534-419D-8033-D504691FB6C5}">
      <dsp:nvSpPr>
        <dsp:cNvPr id="0" name=""/>
        <dsp:cNvSpPr/>
      </dsp:nvSpPr>
      <dsp:spPr>
        <a:xfrm>
          <a:off x="0" y="3408802"/>
          <a:ext cx="10515600" cy="46270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3340" tIns="53340" rIns="53340" bIns="53340" numCol="1" spcCol="1270" anchor="t" anchorCtr="0">
          <a:noAutofit/>
        </a:bodyPr>
        <a:lstStyle/>
        <a:p>
          <a:pPr marL="0" lvl="0" indent="0" algn="l" defTabSz="622300">
            <a:lnSpc>
              <a:spcPct val="90000"/>
            </a:lnSpc>
            <a:spcBef>
              <a:spcPct val="0"/>
            </a:spcBef>
            <a:spcAft>
              <a:spcPct val="35000"/>
            </a:spcAft>
            <a:buNone/>
          </a:pPr>
          <a:r>
            <a:rPr lang="en-US" sz="1400" kern="1200" dirty="0"/>
            <a:t>(Mobile Health Map, n.d.)</a:t>
          </a:r>
        </a:p>
      </dsp:txBody>
      <dsp:txXfrm>
        <a:off x="0" y="3408802"/>
        <a:ext cx="10515600" cy="462702"/>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6566EA5-EFC0-4C06-BADD-85C231CA5E12}">
      <dsp:nvSpPr>
        <dsp:cNvPr id="0" name=""/>
        <dsp:cNvSpPr/>
      </dsp:nvSpPr>
      <dsp:spPr>
        <a:xfrm>
          <a:off x="0" y="1362"/>
          <a:ext cx="10515600"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4DBCB61E-F60E-430A-AF99-90DBF78E959A}">
      <dsp:nvSpPr>
        <dsp:cNvPr id="0" name=""/>
        <dsp:cNvSpPr/>
      </dsp:nvSpPr>
      <dsp:spPr>
        <a:xfrm>
          <a:off x="0" y="1362"/>
          <a:ext cx="10505330" cy="61075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t" anchorCtr="0">
          <a:noAutofit/>
        </a:bodyPr>
        <a:lstStyle/>
        <a:p>
          <a:pPr marL="0" lvl="0" indent="0" algn="l" defTabSz="889000">
            <a:lnSpc>
              <a:spcPct val="90000"/>
            </a:lnSpc>
            <a:spcBef>
              <a:spcPct val="0"/>
            </a:spcBef>
            <a:spcAft>
              <a:spcPct val="35000"/>
            </a:spcAft>
            <a:buNone/>
          </a:pPr>
          <a:r>
            <a:rPr lang="en-US" sz="2000" kern="1200" dirty="0"/>
            <a:t>Remote Area Medical (RAM) units provide free vision, dental, and medical services to underserved and uninsured individuals.  </a:t>
          </a:r>
        </a:p>
      </dsp:txBody>
      <dsp:txXfrm>
        <a:off x="0" y="1362"/>
        <a:ext cx="10505330" cy="610756"/>
      </dsp:txXfrm>
    </dsp:sp>
    <dsp:sp modelId="{1598CCF6-07A5-438B-830D-75D2F1FF6F11}">
      <dsp:nvSpPr>
        <dsp:cNvPr id="0" name=""/>
        <dsp:cNvSpPr/>
      </dsp:nvSpPr>
      <dsp:spPr>
        <a:xfrm>
          <a:off x="0" y="612119"/>
          <a:ext cx="10515600"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28D825A0-17F8-476B-8ED3-7097015889FB}">
      <dsp:nvSpPr>
        <dsp:cNvPr id="0" name=""/>
        <dsp:cNvSpPr/>
      </dsp:nvSpPr>
      <dsp:spPr>
        <a:xfrm>
          <a:off x="0" y="612119"/>
          <a:ext cx="10515600" cy="38897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t" anchorCtr="0">
          <a:noAutofit/>
        </a:bodyPr>
        <a:lstStyle/>
        <a:p>
          <a:pPr marL="0" lvl="0" indent="0" algn="l" defTabSz="889000">
            <a:lnSpc>
              <a:spcPct val="90000"/>
            </a:lnSpc>
            <a:spcBef>
              <a:spcPct val="0"/>
            </a:spcBef>
            <a:spcAft>
              <a:spcPct val="35000"/>
            </a:spcAft>
            <a:buNone/>
          </a:pPr>
          <a:r>
            <a:rPr lang="en-US" sz="2000" kern="1200" dirty="0"/>
            <a:t>RAM units provide dental cleanings, fillings, and extractions. </a:t>
          </a:r>
        </a:p>
      </dsp:txBody>
      <dsp:txXfrm>
        <a:off x="0" y="612119"/>
        <a:ext cx="10515600" cy="388972"/>
      </dsp:txXfrm>
    </dsp:sp>
    <dsp:sp modelId="{7B45B13F-6459-4781-8FD8-7547ACC6F294}">
      <dsp:nvSpPr>
        <dsp:cNvPr id="0" name=""/>
        <dsp:cNvSpPr/>
      </dsp:nvSpPr>
      <dsp:spPr>
        <a:xfrm>
          <a:off x="0" y="1001091"/>
          <a:ext cx="10515600"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E5F8CFFE-E954-4852-BAF6-58BBA9DAE4D4}">
      <dsp:nvSpPr>
        <dsp:cNvPr id="0" name=""/>
        <dsp:cNvSpPr/>
      </dsp:nvSpPr>
      <dsp:spPr>
        <a:xfrm>
          <a:off x="0" y="1001091"/>
          <a:ext cx="10505330" cy="61847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t" anchorCtr="0">
          <a:noAutofit/>
        </a:bodyPr>
        <a:lstStyle/>
        <a:p>
          <a:pPr marL="0" lvl="0" indent="0" algn="l" defTabSz="889000">
            <a:lnSpc>
              <a:spcPct val="90000"/>
            </a:lnSpc>
            <a:spcBef>
              <a:spcPct val="0"/>
            </a:spcBef>
            <a:spcAft>
              <a:spcPct val="35000"/>
            </a:spcAft>
            <a:buNone/>
          </a:pPr>
          <a:r>
            <a:rPr lang="en-US" sz="2000" kern="1200" dirty="0"/>
            <a:t>RAM - Complete dilated eye exams, glaucoma testing, diabetic retinopathy testing, glasses made on site.</a:t>
          </a:r>
        </a:p>
      </dsp:txBody>
      <dsp:txXfrm>
        <a:off x="0" y="1001091"/>
        <a:ext cx="10505330" cy="618473"/>
      </dsp:txXfrm>
    </dsp:sp>
    <dsp:sp modelId="{0C1CAF91-5351-4875-A379-E8A3B8673782}">
      <dsp:nvSpPr>
        <dsp:cNvPr id="0" name=""/>
        <dsp:cNvSpPr/>
      </dsp:nvSpPr>
      <dsp:spPr>
        <a:xfrm>
          <a:off x="0" y="1619564"/>
          <a:ext cx="10515600"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EAF87F38-BBDF-4DA6-B6DB-E37F1B6965DB}">
      <dsp:nvSpPr>
        <dsp:cNvPr id="0" name=""/>
        <dsp:cNvSpPr/>
      </dsp:nvSpPr>
      <dsp:spPr>
        <a:xfrm>
          <a:off x="0" y="1619564"/>
          <a:ext cx="10515600" cy="38897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t" anchorCtr="0">
          <a:noAutofit/>
        </a:bodyPr>
        <a:lstStyle/>
        <a:p>
          <a:pPr marL="0" lvl="0" indent="0" algn="l" defTabSz="889000">
            <a:lnSpc>
              <a:spcPct val="90000"/>
            </a:lnSpc>
            <a:spcBef>
              <a:spcPct val="0"/>
            </a:spcBef>
            <a:spcAft>
              <a:spcPct val="35000"/>
            </a:spcAft>
            <a:buNone/>
          </a:pPr>
          <a:r>
            <a:rPr lang="en-US" sz="2000" kern="1200" dirty="0"/>
            <a:t>RAM- General medicine and preventative (e.g., breast exams, diabetes screenings, physicals).</a:t>
          </a:r>
        </a:p>
      </dsp:txBody>
      <dsp:txXfrm>
        <a:off x="0" y="1619564"/>
        <a:ext cx="10515600" cy="388972"/>
      </dsp:txXfrm>
    </dsp:sp>
    <dsp:sp modelId="{B8401A88-8080-4509-A2E7-F2DE11F50C94}">
      <dsp:nvSpPr>
        <dsp:cNvPr id="0" name=""/>
        <dsp:cNvSpPr/>
      </dsp:nvSpPr>
      <dsp:spPr>
        <a:xfrm>
          <a:off x="0" y="2008537"/>
          <a:ext cx="10515600"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E416E59D-BB88-432B-986A-C0EF7BBC68C3}">
      <dsp:nvSpPr>
        <dsp:cNvPr id="0" name=""/>
        <dsp:cNvSpPr/>
      </dsp:nvSpPr>
      <dsp:spPr>
        <a:xfrm>
          <a:off x="0" y="2008537"/>
          <a:ext cx="10505330" cy="69494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t" anchorCtr="0">
          <a:noAutofit/>
        </a:bodyPr>
        <a:lstStyle/>
        <a:p>
          <a:pPr marL="0" lvl="0" indent="0" algn="l" defTabSz="889000">
            <a:lnSpc>
              <a:spcPct val="90000"/>
            </a:lnSpc>
            <a:spcBef>
              <a:spcPct val="0"/>
            </a:spcBef>
            <a:spcAft>
              <a:spcPct val="35000"/>
            </a:spcAft>
            <a:buNone/>
          </a:pPr>
          <a:r>
            <a:rPr lang="en-US" sz="2000" kern="1200" dirty="0"/>
            <a:t>Mobile Mental Health Transitional Care (MMHTC) units will provide free mental health services to underserved and uninsured individuals.</a:t>
          </a:r>
        </a:p>
      </dsp:txBody>
      <dsp:txXfrm>
        <a:off x="0" y="2008537"/>
        <a:ext cx="10505330" cy="694945"/>
      </dsp:txXfrm>
    </dsp:sp>
    <dsp:sp modelId="{41F01ABE-2DFC-4447-A79F-CBC143ED4213}">
      <dsp:nvSpPr>
        <dsp:cNvPr id="0" name=""/>
        <dsp:cNvSpPr/>
      </dsp:nvSpPr>
      <dsp:spPr>
        <a:xfrm>
          <a:off x="0" y="2703482"/>
          <a:ext cx="10515600"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DB35AA73-49CF-4928-956E-D8527A17D285}">
      <dsp:nvSpPr>
        <dsp:cNvPr id="0" name=""/>
        <dsp:cNvSpPr/>
      </dsp:nvSpPr>
      <dsp:spPr>
        <a:xfrm>
          <a:off x="0" y="2703482"/>
          <a:ext cx="10515600" cy="38897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t" anchorCtr="0">
          <a:noAutofit/>
        </a:bodyPr>
        <a:lstStyle/>
        <a:p>
          <a:pPr marL="0" lvl="0" indent="0" algn="l" defTabSz="889000">
            <a:lnSpc>
              <a:spcPct val="90000"/>
            </a:lnSpc>
            <a:spcBef>
              <a:spcPct val="0"/>
            </a:spcBef>
            <a:spcAft>
              <a:spcPct val="35000"/>
            </a:spcAft>
            <a:buNone/>
          </a:pPr>
          <a:r>
            <a:rPr lang="en-US" sz="2000" kern="1200" dirty="0"/>
            <a:t>MMHTC units will provide mental health assessments, follow up  transitional care, and therapy.</a:t>
          </a:r>
        </a:p>
      </dsp:txBody>
      <dsp:txXfrm>
        <a:off x="0" y="2703482"/>
        <a:ext cx="10515600" cy="388972"/>
      </dsp:txXfrm>
    </dsp:sp>
    <dsp:sp modelId="{5F8646C0-5E49-4D1D-921C-24B36F98707A}">
      <dsp:nvSpPr>
        <dsp:cNvPr id="0" name=""/>
        <dsp:cNvSpPr/>
      </dsp:nvSpPr>
      <dsp:spPr>
        <a:xfrm>
          <a:off x="0" y="3092454"/>
          <a:ext cx="10515600"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68B46616-0BC3-4EED-8637-05DF764357E6}">
      <dsp:nvSpPr>
        <dsp:cNvPr id="0" name=""/>
        <dsp:cNvSpPr/>
      </dsp:nvSpPr>
      <dsp:spPr>
        <a:xfrm>
          <a:off x="0" y="3092454"/>
          <a:ext cx="10515600" cy="38897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t" anchorCtr="0">
          <a:noAutofit/>
        </a:bodyPr>
        <a:lstStyle/>
        <a:p>
          <a:pPr marL="0" lvl="0" indent="0" algn="l" defTabSz="889000">
            <a:lnSpc>
              <a:spcPct val="90000"/>
            </a:lnSpc>
            <a:spcBef>
              <a:spcPct val="0"/>
            </a:spcBef>
            <a:spcAft>
              <a:spcPct val="35000"/>
            </a:spcAft>
            <a:buNone/>
          </a:pPr>
          <a:r>
            <a:rPr lang="en-US" sz="2000" kern="1200" dirty="0"/>
            <a:t>MMHTC – screenings for depression (PHQ-9) and anxiety (GAD-7) with referrals if needed.</a:t>
          </a:r>
        </a:p>
      </dsp:txBody>
      <dsp:txXfrm>
        <a:off x="0" y="3092454"/>
        <a:ext cx="10515600" cy="388972"/>
      </dsp:txXfrm>
    </dsp:sp>
    <dsp:sp modelId="{240B3852-D66A-4950-848F-D12021D4D070}">
      <dsp:nvSpPr>
        <dsp:cNvPr id="0" name=""/>
        <dsp:cNvSpPr/>
      </dsp:nvSpPr>
      <dsp:spPr>
        <a:xfrm>
          <a:off x="0" y="3481426"/>
          <a:ext cx="10515600"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1FD959BF-E534-419D-8033-D504691FB6C5}">
      <dsp:nvSpPr>
        <dsp:cNvPr id="0" name=""/>
        <dsp:cNvSpPr/>
      </dsp:nvSpPr>
      <dsp:spPr>
        <a:xfrm>
          <a:off x="0" y="3481426"/>
          <a:ext cx="10515600" cy="38897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3340" tIns="53340" rIns="53340" bIns="53340" numCol="1" spcCol="1270" anchor="t" anchorCtr="0">
          <a:noAutofit/>
        </a:bodyPr>
        <a:lstStyle/>
        <a:p>
          <a:pPr marL="0" lvl="0" indent="0" algn="l" defTabSz="622300">
            <a:lnSpc>
              <a:spcPct val="90000"/>
            </a:lnSpc>
            <a:spcBef>
              <a:spcPct val="0"/>
            </a:spcBef>
            <a:spcAft>
              <a:spcPct val="35000"/>
            </a:spcAft>
            <a:buNone/>
          </a:pPr>
          <a:r>
            <a:rPr lang="en-US" sz="1400" kern="1200" dirty="0"/>
            <a:t>(Remote Area Medical Volunteer Corps., 2022)</a:t>
          </a:r>
        </a:p>
      </dsp:txBody>
      <dsp:txXfrm>
        <a:off x="0" y="3481426"/>
        <a:ext cx="10515600" cy="388972"/>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6566EA5-EFC0-4C06-BADD-85C231CA5E12}">
      <dsp:nvSpPr>
        <dsp:cNvPr id="0" name=""/>
        <dsp:cNvSpPr/>
      </dsp:nvSpPr>
      <dsp:spPr>
        <a:xfrm>
          <a:off x="0" y="257"/>
          <a:ext cx="10515600"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4DBCB61E-F60E-430A-AF99-90DBF78E959A}">
      <dsp:nvSpPr>
        <dsp:cNvPr id="0" name=""/>
        <dsp:cNvSpPr/>
      </dsp:nvSpPr>
      <dsp:spPr>
        <a:xfrm>
          <a:off x="0" y="257"/>
          <a:ext cx="10505330" cy="63233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t" anchorCtr="0">
          <a:noAutofit/>
        </a:bodyPr>
        <a:lstStyle/>
        <a:p>
          <a:pPr marL="0" lvl="0" indent="0" algn="l" defTabSz="889000">
            <a:lnSpc>
              <a:spcPct val="90000"/>
            </a:lnSpc>
            <a:spcBef>
              <a:spcPct val="0"/>
            </a:spcBef>
            <a:spcAft>
              <a:spcPct val="35000"/>
            </a:spcAft>
            <a:buNone/>
          </a:pPr>
          <a:r>
            <a:rPr lang="en-US" sz="2000" kern="1200" dirty="0"/>
            <a:t>Mobility and accessibility to individuals in rural areas.</a:t>
          </a:r>
        </a:p>
      </dsp:txBody>
      <dsp:txXfrm>
        <a:off x="0" y="257"/>
        <a:ext cx="10505330" cy="632333"/>
      </dsp:txXfrm>
    </dsp:sp>
    <dsp:sp modelId="{1598CCF6-07A5-438B-830D-75D2F1FF6F11}">
      <dsp:nvSpPr>
        <dsp:cNvPr id="0" name=""/>
        <dsp:cNvSpPr/>
      </dsp:nvSpPr>
      <dsp:spPr>
        <a:xfrm>
          <a:off x="0" y="632590"/>
          <a:ext cx="10515600"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28D825A0-17F8-476B-8ED3-7097015889FB}">
      <dsp:nvSpPr>
        <dsp:cNvPr id="0" name=""/>
        <dsp:cNvSpPr/>
      </dsp:nvSpPr>
      <dsp:spPr>
        <a:xfrm>
          <a:off x="0" y="632590"/>
          <a:ext cx="10515600" cy="46270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t" anchorCtr="0">
          <a:noAutofit/>
        </a:bodyPr>
        <a:lstStyle/>
        <a:p>
          <a:pPr marL="0" lvl="0" indent="0" algn="l" defTabSz="889000">
            <a:lnSpc>
              <a:spcPct val="90000"/>
            </a:lnSpc>
            <a:spcBef>
              <a:spcPct val="0"/>
            </a:spcBef>
            <a:spcAft>
              <a:spcPct val="35000"/>
            </a:spcAft>
            <a:buNone/>
          </a:pPr>
          <a:r>
            <a:rPr lang="en-US" sz="2000" kern="1200" dirty="0"/>
            <a:t>Excellent customer service in the client's community.</a:t>
          </a:r>
        </a:p>
      </dsp:txBody>
      <dsp:txXfrm>
        <a:off x="0" y="632590"/>
        <a:ext cx="10515600" cy="462702"/>
      </dsp:txXfrm>
    </dsp:sp>
    <dsp:sp modelId="{7B45B13F-6459-4781-8FD8-7547ACC6F294}">
      <dsp:nvSpPr>
        <dsp:cNvPr id="0" name=""/>
        <dsp:cNvSpPr/>
      </dsp:nvSpPr>
      <dsp:spPr>
        <a:xfrm>
          <a:off x="0" y="1095292"/>
          <a:ext cx="10515600"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E5F8CFFE-E954-4852-BAF6-58BBA9DAE4D4}">
      <dsp:nvSpPr>
        <dsp:cNvPr id="0" name=""/>
        <dsp:cNvSpPr/>
      </dsp:nvSpPr>
      <dsp:spPr>
        <a:xfrm>
          <a:off x="0" y="1095292"/>
          <a:ext cx="10515600" cy="46270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t" anchorCtr="0">
          <a:noAutofit/>
        </a:bodyPr>
        <a:lstStyle/>
        <a:p>
          <a:pPr marL="0" lvl="0" indent="0" algn="l" defTabSz="889000">
            <a:lnSpc>
              <a:spcPct val="90000"/>
            </a:lnSpc>
            <a:spcBef>
              <a:spcPct val="0"/>
            </a:spcBef>
            <a:spcAft>
              <a:spcPct val="35000"/>
            </a:spcAft>
            <a:buNone/>
          </a:pPr>
          <a:r>
            <a:rPr lang="en-US" sz="2000" kern="1200" dirty="0"/>
            <a:t>Ability to assess the needs and wants of the community regarding mental health services.</a:t>
          </a:r>
        </a:p>
      </dsp:txBody>
      <dsp:txXfrm>
        <a:off x="0" y="1095292"/>
        <a:ext cx="10515600" cy="462702"/>
      </dsp:txXfrm>
    </dsp:sp>
    <dsp:sp modelId="{0C1CAF91-5351-4875-A379-E8A3B8673782}">
      <dsp:nvSpPr>
        <dsp:cNvPr id="0" name=""/>
        <dsp:cNvSpPr/>
      </dsp:nvSpPr>
      <dsp:spPr>
        <a:xfrm>
          <a:off x="0" y="1557994"/>
          <a:ext cx="10515600"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EAF87F38-BBDF-4DA6-B6DB-E37F1B6965DB}">
      <dsp:nvSpPr>
        <dsp:cNvPr id="0" name=""/>
        <dsp:cNvSpPr/>
      </dsp:nvSpPr>
      <dsp:spPr>
        <a:xfrm>
          <a:off x="0" y="1557994"/>
          <a:ext cx="10515600" cy="46270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t" anchorCtr="0">
          <a:noAutofit/>
        </a:bodyPr>
        <a:lstStyle/>
        <a:p>
          <a:pPr marL="0" lvl="0" indent="0" algn="l" defTabSz="889000">
            <a:lnSpc>
              <a:spcPct val="90000"/>
            </a:lnSpc>
            <a:spcBef>
              <a:spcPct val="0"/>
            </a:spcBef>
            <a:spcAft>
              <a:spcPct val="35000"/>
            </a:spcAft>
            <a:buNone/>
          </a:pPr>
          <a:r>
            <a:rPr lang="en-US" sz="2000" kern="1200" dirty="0"/>
            <a:t>Education opportunities otherwise not available to the community/clients.</a:t>
          </a:r>
        </a:p>
      </dsp:txBody>
      <dsp:txXfrm>
        <a:off x="0" y="1557994"/>
        <a:ext cx="10515600" cy="462702"/>
      </dsp:txXfrm>
    </dsp:sp>
    <dsp:sp modelId="{B8401A88-8080-4509-A2E7-F2DE11F50C94}">
      <dsp:nvSpPr>
        <dsp:cNvPr id="0" name=""/>
        <dsp:cNvSpPr/>
      </dsp:nvSpPr>
      <dsp:spPr>
        <a:xfrm>
          <a:off x="0" y="2020696"/>
          <a:ext cx="10515600"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E416E59D-BB88-432B-986A-C0EF7BBC68C3}">
      <dsp:nvSpPr>
        <dsp:cNvPr id="0" name=""/>
        <dsp:cNvSpPr/>
      </dsp:nvSpPr>
      <dsp:spPr>
        <a:xfrm>
          <a:off x="0" y="2020696"/>
          <a:ext cx="10515600" cy="46270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t" anchorCtr="0">
          <a:noAutofit/>
        </a:bodyPr>
        <a:lstStyle/>
        <a:p>
          <a:pPr marL="0" lvl="0" indent="0" algn="l" defTabSz="889000">
            <a:lnSpc>
              <a:spcPct val="90000"/>
            </a:lnSpc>
            <a:spcBef>
              <a:spcPct val="0"/>
            </a:spcBef>
            <a:spcAft>
              <a:spcPct val="35000"/>
            </a:spcAft>
            <a:buNone/>
          </a:pPr>
          <a:r>
            <a:rPr lang="en-US" sz="2000" kern="1200" dirty="0"/>
            <a:t>Provide therapy and/or medication management while awaiting therapy/facility appointments.</a:t>
          </a:r>
        </a:p>
      </dsp:txBody>
      <dsp:txXfrm>
        <a:off x="0" y="2020696"/>
        <a:ext cx="10515600" cy="462702"/>
      </dsp:txXfrm>
    </dsp:sp>
    <dsp:sp modelId="{41F01ABE-2DFC-4447-A79F-CBC143ED4213}">
      <dsp:nvSpPr>
        <dsp:cNvPr id="0" name=""/>
        <dsp:cNvSpPr/>
      </dsp:nvSpPr>
      <dsp:spPr>
        <a:xfrm>
          <a:off x="0" y="2483398"/>
          <a:ext cx="10515600"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DB35AA73-49CF-4928-956E-D8527A17D285}">
      <dsp:nvSpPr>
        <dsp:cNvPr id="0" name=""/>
        <dsp:cNvSpPr/>
      </dsp:nvSpPr>
      <dsp:spPr>
        <a:xfrm>
          <a:off x="0" y="2483398"/>
          <a:ext cx="10515600" cy="46270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t" anchorCtr="0">
          <a:noAutofit/>
        </a:bodyPr>
        <a:lstStyle/>
        <a:p>
          <a:pPr marL="0" lvl="0" indent="0" algn="l" defTabSz="889000">
            <a:lnSpc>
              <a:spcPct val="90000"/>
            </a:lnSpc>
            <a:spcBef>
              <a:spcPct val="0"/>
            </a:spcBef>
            <a:spcAft>
              <a:spcPct val="35000"/>
            </a:spcAft>
            <a:buNone/>
          </a:pPr>
          <a:r>
            <a:rPr lang="en-US" sz="2000" kern="1200" dirty="0"/>
            <a:t>Assess client needs regarding insurance issues or lack of insurance and provide resources.</a:t>
          </a:r>
        </a:p>
      </dsp:txBody>
      <dsp:txXfrm>
        <a:off x="0" y="2483398"/>
        <a:ext cx="10515600" cy="462702"/>
      </dsp:txXfrm>
    </dsp:sp>
    <dsp:sp modelId="{5F8646C0-5E49-4D1D-921C-24B36F98707A}">
      <dsp:nvSpPr>
        <dsp:cNvPr id="0" name=""/>
        <dsp:cNvSpPr/>
      </dsp:nvSpPr>
      <dsp:spPr>
        <a:xfrm>
          <a:off x="0" y="2946100"/>
          <a:ext cx="10515600"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68B46616-0BC3-4EED-8637-05DF764357E6}">
      <dsp:nvSpPr>
        <dsp:cNvPr id="0" name=""/>
        <dsp:cNvSpPr/>
      </dsp:nvSpPr>
      <dsp:spPr>
        <a:xfrm>
          <a:off x="0" y="2946100"/>
          <a:ext cx="10515600" cy="46270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t" anchorCtr="0">
          <a:noAutofit/>
        </a:bodyPr>
        <a:lstStyle/>
        <a:p>
          <a:pPr marL="0" lvl="0" indent="0" algn="l" defTabSz="889000">
            <a:lnSpc>
              <a:spcPct val="90000"/>
            </a:lnSpc>
            <a:spcBef>
              <a:spcPct val="0"/>
            </a:spcBef>
            <a:spcAft>
              <a:spcPct val="35000"/>
            </a:spcAft>
            <a:buNone/>
          </a:pPr>
          <a:r>
            <a:rPr lang="en-US" sz="2000" kern="1200" dirty="0"/>
            <a:t>Assist with necessary client referrals.</a:t>
          </a:r>
        </a:p>
      </dsp:txBody>
      <dsp:txXfrm>
        <a:off x="0" y="2946100"/>
        <a:ext cx="10515600" cy="462702"/>
      </dsp:txXfrm>
    </dsp:sp>
    <dsp:sp modelId="{240B3852-D66A-4950-848F-D12021D4D070}">
      <dsp:nvSpPr>
        <dsp:cNvPr id="0" name=""/>
        <dsp:cNvSpPr/>
      </dsp:nvSpPr>
      <dsp:spPr>
        <a:xfrm>
          <a:off x="0" y="3408802"/>
          <a:ext cx="10515600"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1FD959BF-E534-419D-8033-D504691FB6C5}">
      <dsp:nvSpPr>
        <dsp:cNvPr id="0" name=""/>
        <dsp:cNvSpPr/>
      </dsp:nvSpPr>
      <dsp:spPr>
        <a:xfrm>
          <a:off x="0" y="3408802"/>
          <a:ext cx="10515600" cy="46270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3340" tIns="53340" rIns="53340" bIns="53340" numCol="1" spcCol="1270" anchor="t" anchorCtr="0">
          <a:noAutofit/>
        </a:bodyPr>
        <a:lstStyle/>
        <a:p>
          <a:pPr marL="0" lvl="0" indent="0" algn="l" defTabSz="622300">
            <a:lnSpc>
              <a:spcPct val="90000"/>
            </a:lnSpc>
            <a:spcBef>
              <a:spcPct val="0"/>
            </a:spcBef>
            <a:spcAft>
              <a:spcPct val="35000"/>
            </a:spcAft>
            <a:buNone/>
          </a:pPr>
          <a:endParaRPr lang="en-US" sz="1400" kern="1200" dirty="0"/>
        </a:p>
      </dsp:txBody>
      <dsp:txXfrm>
        <a:off x="0" y="3408802"/>
        <a:ext cx="10515600" cy="462702"/>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6566EA5-EFC0-4C06-BADD-85C231CA5E12}">
      <dsp:nvSpPr>
        <dsp:cNvPr id="0" name=""/>
        <dsp:cNvSpPr/>
      </dsp:nvSpPr>
      <dsp:spPr>
        <a:xfrm>
          <a:off x="0" y="257"/>
          <a:ext cx="10515600"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4DBCB61E-F60E-430A-AF99-90DBF78E959A}">
      <dsp:nvSpPr>
        <dsp:cNvPr id="0" name=""/>
        <dsp:cNvSpPr/>
      </dsp:nvSpPr>
      <dsp:spPr>
        <a:xfrm>
          <a:off x="0" y="257"/>
          <a:ext cx="10505330" cy="63233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t" anchorCtr="0">
          <a:noAutofit/>
        </a:bodyPr>
        <a:lstStyle/>
        <a:p>
          <a:pPr marL="0" lvl="0" indent="0" algn="l" defTabSz="889000">
            <a:lnSpc>
              <a:spcPct val="90000"/>
            </a:lnSpc>
            <a:spcBef>
              <a:spcPct val="0"/>
            </a:spcBef>
            <a:spcAft>
              <a:spcPct val="35000"/>
            </a:spcAft>
            <a:buNone/>
          </a:pPr>
          <a:r>
            <a:rPr lang="en-US" sz="2000" kern="1200" dirty="0"/>
            <a:t>The setting (e.g., office, facility, mobile unit) does not matter as long confidentiality can be kept in compliance. </a:t>
          </a:r>
        </a:p>
      </dsp:txBody>
      <dsp:txXfrm>
        <a:off x="0" y="257"/>
        <a:ext cx="10505330" cy="632333"/>
      </dsp:txXfrm>
    </dsp:sp>
    <dsp:sp modelId="{1598CCF6-07A5-438B-830D-75D2F1FF6F11}">
      <dsp:nvSpPr>
        <dsp:cNvPr id="0" name=""/>
        <dsp:cNvSpPr/>
      </dsp:nvSpPr>
      <dsp:spPr>
        <a:xfrm>
          <a:off x="0" y="632590"/>
          <a:ext cx="10515600"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28D825A0-17F8-476B-8ED3-7097015889FB}">
      <dsp:nvSpPr>
        <dsp:cNvPr id="0" name=""/>
        <dsp:cNvSpPr/>
      </dsp:nvSpPr>
      <dsp:spPr>
        <a:xfrm>
          <a:off x="0" y="632590"/>
          <a:ext cx="10515600" cy="46270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t" anchorCtr="0">
          <a:noAutofit/>
        </a:bodyPr>
        <a:lstStyle/>
        <a:p>
          <a:pPr marL="0" lvl="0" indent="0" algn="l" defTabSz="889000">
            <a:lnSpc>
              <a:spcPct val="90000"/>
            </a:lnSpc>
            <a:spcBef>
              <a:spcPct val="0"/>
            </a:spcBef>
            <a:spcAft>
              <a:spcPct val="35000"/>
            </a:spcAft>
            <a:buNone/>
          </a:pPr>
          <a:r>
            <a:rPr lang="en-US" sz="2000" kern="1200" dirty="0"/>
            <a:t>Whether the provider is a psychiatrist or PMHNP is irrelevant if the client's needs are met.</a:t>
          </a:r>
        </a:p>
      </dsp:txBody>
      <dsp:txXfrm>
        <a:off x="0" y="632590"/>
        <a:ext cx="10515600" cy="462702"/>
      </dsp:txXfrm>
    </dsp:sp>
    <dsp:sp modelId="{7B45B13F-6459-4781-8FD8-7547ACC6F294}">
      <dsp:nvSpPr>
        <dsp:cNvPr id="0" name=""/>
        <dsp:cNvSpPr/>
      </dsp:nvSpPr>
      <dsp:spPr>
        <a:xfrm>
          <a:off x="0" y="1095292"/>
          <a:ext cx="10515600"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E5F8CFFE-E954-4852-BAF6-58BBA9DAE4D4}">
      <dsp:nvSpPr>
        <dsp:cNvPr id="0" name=""/>
        <dsp:cNvSpPr/>
      </dsp:nvSpPr>
      <dsp:spPr>
        <a:xfrm>
          <a:off x="0" y="1095292"/>
          <a:ext cx="10515600" cy="46270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t" anchorCtr="0">
          <a:noAutofit/>
        </a:bodyPr>
        <a:lstStyle/>
        <a:p>
          <a:pPr marL="0" lvl="0" indent="0" algn="l" defTabSz="889000">
            <a:lnSpc>
              <a:spcPct val="90000"/>
            </a:lnSpc>
            <a:spcBef>
              <a:spcPct val="0"/>
            </a:spcBef>
            <a:spcAft>
              <a:spcPct val="35000"/>
            </a:spcAft>
            <a:buNone/>
          </a:pPr>
          <a:r>
            <a:rPr lang="en-US" sz="2000" kern="1200" dirty="0"/>
            <a:t>Safety glass or equipment.</a:t>
          </a:r>
        </a:p>
      </dsp:txBody>
      <dsp:txXfrm>
        <a:off x="0" y="1095292"/>
        <a:ext cx="10515600" cy="462702"/>
      </dsp:txXfrm>
    </dsp:sp>
    <dsp:sp modelId="{0C1CAF91-5351-4875-A379-E8A3B8673782}">
      <dsp:nvSpPr>
        <dsp:cNvPr id="0" name=""/>
        <dsp:cNvSpPr/>
      </dsp:nvSpPr>
      <dsp:spPr>
        <a:xfrm>
          <a:off x="0" y="1557994"/>
          <a:ext cx="10515600"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EAF87F38-BBDF-4DA6-B6DB-E37F1B6965DB}">
      <dsp:nvSpPr>
        <dsp:cNvPr id="0" name=""/>
        <dsp:cNvSpPr/>
      </dsp:nvSpPr>
      <dsp:spPr>
        <a:xfrm>
          <a:off x="0" y="1557994"/>
          <a:ext cx="10515600" cy="46270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t" anchorCtr="0">
          <a:noAutofit/>
        </a:bodyPr>
        <a:lstStyle/>
        <a:p>
          <a:pPr marL="0" lvl="0" indent="0" algn="l" defTabSz="889000">
            <a:lnSpc>
              <a:spcPct val="90000"/>
            </a:lnSpc>
            <a:spcBef>
              <a:spcPct val="0"/>
            </a:spcBef>
            <a:spcAft>
              <a:spcPct val="35000"/>
            </a:spcAft>
            <a:buNone/>
          </a:pPr>
          <a:r>
            <a:rPr lang="en-US" sz="2000" kern="1200" dirty="0"/>
            <a:t>Insurance requirements (CMS, Cigna).</a:t>
          </a:r>
        </a:p>
      </dsp:txBody>
      <dsp:txXfrm>
        <a:off x="0" y="1557994"/>
        <a:ext cx="10515600" cy="462702"/>
      </dsp:txXfrm>
    </dsp:sp>
    <dsp:sp modelId="{B8401A88-8080-4509-A2E7-F2DE11F50C94}">
      <dsp:nvSpPr>
        <dsp:cNvPr id="0" name=""/>
        <dsp:cNvSpPr/>
      </dsp:nvSpPr>
      <dsp:spPr>
        <a:xfrm>
          <a:off x="0" y="2020696"/>
          <a:ext cx="10515600"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E416E59D-BB88-432B-986A-C0EF7BBC68C3}">
      <dsp:nvSpPr>
        <dsp:cNvPr id="0" name=""/>
        <dsp:cNvSpPr/>
      </dsp:nvSpPr>
      <dsp:spPr>
        <a:xfrm>
          <a:off x="0" y="2020696"/>
          <a:ext cx="10515600" cy="46270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0010" tIns="80010" rIns="80010" bIns="80010" numCol="1" spcCol="1270" anchor="t" anchorCtr="0">
          <a:noAutofit/>
        </a:bodyPr>
        <a:lstStyle/>
        <a:p>
          <a:pPr marL="0" lvl="0" indent="0" algn="l" defTabSz="933450">
            <a:lnSpc>
              <a:spcPct val="90000"/>
            </a:lnSpc>
            <a:spcBef>
              <a:spcPct val="0"/>
            </a:spcBef>
            <a:spcAft>
              <a:spcPct val="35000"/>
            </a:spcAft>
            <a:buNone/>
          </a:pPr>
          <a:r>
            <a:rPr lang="en-US" sz="2100" kern="1200" dirty="0"/>
            <a:t>OSHA requirements.</a:t>
          </a:r>
        </a:p>
      </dsp:txBody>
      <dsp:txXfrm>
        <a:off x="0" y="2020696"/>
        <a:ext cx="10515600" cy="462702"/>
      </dsp:txXfrm>
    </dsp:sp>
    <dsp:sp modelId="{41F01ABE-2DFC-4447-A79F-CBC143ED4213}">
      <dsp:nvSpPr>
        <dsp:cNvPr id="0" name=""/>
        <dsp:cNvSpPr/>
      </dsp:nvSpPr>
      <dsp:spPr>
        <a:xfrm>
          <a:off x="0" y="2483398"/>
          <a:ext cx="10515600"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DB35AA73-49CF-4928-956E-D8527A17D285}">
      <dsp:nvSpPr>
        <dsp:cNvPr id="0" name=""/>
        <dsp:cNvSpPr/>
      </dsp:nvSpPr>
      <dsp:spPr>
        <a:xfrm>
          <a:off x="0" y="2483398"/>
          <a:ext cx="10515600" cy="46270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t" anchorCtr="0">
          <a:noAutofit/>
        </a:bodyPr>
        <a:lstStyle/>
        <a:p>
          <a:pPr marL="0" lvl="0" indent="0" algn="l" defTabSz="889000">
            <a:lnSpc>
              <a:spcPct val="90000"/>
            </a:lnSpc>
            <a:spcBef>
              <a:spcPct val="0"/>
            </a:spcBef>
            <a:spcAft>
              <a:spcPct val="35000"/>
            </a:spcAft>
            <a:buNone/>
          </a:pPr>
          <a:r>
            <a:rPr lang="en-US" sz="2000" kern="1200" dirty="0"/>
            <a:t>American with Disabilities requirements.</a:t>
          </a:r>
        </a:p>
      </dsp:txBody>
      <dsp:txXfrm>
        <a:off x="0" y="2483398"/>
        <a:ext cx="10515600" cy="462702"/>
      </dsp:txXfrm>
    </dsp:sp>
    <dsp:sp modelId="{5F8646C0-5E49-4D1D-921C-24B36F98707A}">
      <dsp:nvSpPr>
        <dsp:cNvPr id="0" name=""/>
        <dsp:cNvSpPr/>
      </dsp:nvSpPr>
      <dsp:spPr>
        <a:xfrm>
          <a:off x="0" y="2946100"/>
          <a:ext cx="10515600"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68B46616-0BC3-4EED-8637-05DF764357E6}">
      <dsp:nvSpPr>
        <dsp:cNvPr id="0" name=""/>
        <dsp:cNvSpPr/>
      </dsp:nvSpPr>
      <dsp:spPr>
        <a:xfrm>
          <a:off x="0" y="2946100"/>
          <a:ext cx="10515600" cy="46270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t" anchorCtr="0">
          <a:noAutofit/>
        </a:bodyPr>
        <a:lstStyle/>
        <a:p>
          <a:pPr marL="0" lvl="0" indent="0" algn="l" defTabSz="889000">
            <a:lnSpc>
              <a:spcPct val="90000"/>
            </a:lnSpc>
            <a:spcBef>
              <a:spcPct val="0"/>
            </a:spcBef>
            <a:spcAft>
              <a:spcPct val="35000"/>
            </a:spcAft>
            <a:buNone/>
          </a:pPr>
          <a:r>
            <a:rPr lang="en-US" sz="2000" kern="1200" dirty="0"/>
            <a:t>Automobile insurance requirements.</a:t>
          </a:r>
        </a:p>
      </dsp:txBody>
      <dsp:txXfrm>
        <a:off x="0" y="2946100"/>
        <a:ext cx="10515600" cy="462702"/>
      </dsp:txXfrm>
    </dsp:sp>
    <dsp:sp modelId="{240B3852-D66A-4950-848F-D12021D4D070}">
      <dsp:nvSpPr>
        <dsp:cNvPr id="0" name=""/>
        <dsp:cNvSpPr/>
      </dsp:nvSpPr>
      <dsp:spPr>
        <a:xfrm>
          <a:off x="0" y="3408802"/>
          <a:ext cx="10515600"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1FD959BF-E534-419D-8033-D504691FB6C5}">
      <dsp:nvSpPr>
        <dsp:cNvPr id="0" name=""/>
        <dsp:cNvSpPr/>
      </dsp:nvSpPr>
      <dsp:spPr>
        <a:xfrm>
          <a:off x="0" y="3408802"/>
          <a:ext cx="10515600" cy="46270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3340" tIns="53340" rIns="53340" bIns="53340" numCol="1" spcCol="1270" anchor="t" anchorCtr="0">
          <a:noAutofit/>
        </a:bodyPr>
        <a:lstStyle/>
        <a:p>
          <a:pPr marL="0" lvl="0" indent="0" algn="l" defTabSz="622300">
            <a:lnSpc>
              <a:spcPct val="90000"/>
            </a:lnSpc>
            <a:spcBef>
              <a:spcPct val="0"/>
            </a:spcBef>
            <a:spcAft>
              <a:spcPct val="35000"/>
            </a:spcAft>
            <a:buNone/>
          </a:pPr>
          <a:endParaRPr lang="en-US" sz="1400" kern="1200" dirty="0"/>
        </a:p>
      </dsp:txBody>
      <dsp:txXfrm>
        <a:off x="0" y="3408802"/>
        <a:ext cx="10515600" cy="462702"/>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6573A8E-7D97-4A68-A08D-4FF4AEB9E863}">
      <dsp:nvSpPr>
        <dsp:cNvPr id="0" name=""/>
        <dsp:cNvSpPr/>
      </dsp:nvSpPr>
      <dsp:spPr>
        <a:xfrm>
          <a:off x="0" y="16"/>
          <a:ext cx="106955" cy="0"/>
        </a:xfrm>
        <a:prstGeom prst="line">
          <a:avLst/>
        </a:prstGeom>
        <a:solidFill>
          <a:schemeClr val="accent2">
            <a:hueOff val="0"/>
            <a:satOff val="0"/>
            <a:lumOff val="0"/>
            <a:alphaOff val="0"/>
          </a:schemeClr>
        </a:solidFill>
        <a:ln w="1270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6F0613DB-A24F-43E1-8C7F-C10EC8EA6360}">
      <dsp:nvSpPr>
        <dsp:cNvPr id="0" name=""/>
        <dsp:cNvSpPr/>
      </dsp:nvSpPr>
      <dsp:spPr>
        <a:xfrm>
          <a:off x="0" y="16"/>
          <a:ext cx="106955" cy="1983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9050" tIns="19050" rIns="19050" bIns="19050" numCol="1" spcCol="1270" anchor="t" anchorCtr="0">
          <a:noAutofit/>
        </a:bodyPr>
        <a:lstStyle/>
        <a:p>
          <a:pPr marL="0" lvl="0" indent="0" algn="l" defTabSz="222250">
            <a:lnSpc>
              <a:spcPct val="90000"/>
            </a:lnSpc>
            <a:spcBef>
              <a:spcPct val="0"/>
            </a:spcBef>
            <a:spcAft>
              <a:spcPct val="35000"/>
            </a:spcAft>
            <a:buNone/>
          </a:pPr>
          <a:r>
            <a:rPr lang="en-US" sz="500" kern="1200" dirty="0"/>
            <a:t>Mobile units will provide transitional care following suicide attempts and hospitalization while awaiting therapy appointments.</a:t>
          </a:r>
        </a:p>
      </dsp:txBody>
      <dsp:txXfrm>
        <a:off x="0" y="16"/>
        <a:ext cx="106955" cy="19837"/>
      </dsp:txXfrm>
    </dsp:sp>
    <dsp:sp modelId="{8A29CCB1-9ABB-461A-8657-3FDC6F657CA6}">
      <dsp:nvSpPr>
        <dsp:cNvPr id="0" name=""/>
        <dsp:cNvSpPr/>
      </dsp:nvSpPr>
      <dsp:spPr>
        <a:xfrm>
          <a:off x="0" y="19854"/>
          <a:ext cx="106955" cy="0"/>
        </a:xfrm>
        <a:prstGeom prst="line">
          <a:avLst/>
        </a:prstGeom>
        <a:solidFill>
          <a:schemeClr val="accent2">
            <a:hueOff val="-242561"/>
            <a:satOff val="-13988"/>
            <a:lumOff val="1438"/>
            <a:alphaOff val="0"/>
          </a:schemeClr>
        </a:solidFill>
        <a:ln w="12700" cap="flat" cmpd="sng" algn="ctr">
          <a:solidFill>
            <a:schemeClr val="accent2">
              <a:hueOff val="-242561"/>
              <a:satOff val="-13988"/>
              <a:lumOff val="1438"/>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693043B3-ABA0-46F0-9D41-215ACD0099A4}">
      <dsp:nvSpPr>
        <dsp:cNvPr id="0" name=""/>
        <dsp:cNvSpPr/>
      </dsp:nvSpPr>
      <dsp:spPr>
        <a:xfrm>
          <a:off x="0" y="19854"/>
          <a:ext cx="106955" cy="1983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9050" tIns="19050" rIns="19050" bIns="19050" numCol="1" spcCol="1270" anchor="t" anchorCtr="0">
          <a:noAutofit/>
        </a:bodyPr>
        <a:lstStyle/>
        <a:p>
          <a:pPr marL="0" lvl="0" indent="0" algn="l" defTabSz="222250">
            <a:lnSpc>
              <a:spcPct val="90000"/>
            </a:lnSpc>
            <a:spcBef>
              <a:spcPct val="0"/>
            </a:spcBef>
            <a:spcAft>
              <a:spcPct val="35000"/>
            </a:spcAft>
            <a:buNone/>
          </a:pPr>
          <a:r>
            <a:rPr lang="en-US" sz="500" kern="1200" dirty="0"/>
            <a:t>Clients will be provided iPads for telehealth appointments if a PMHNP is not available on the mobile unit.</a:t>
          </a:r>
        </a:p>
      </dsp:txBody>
      <dsp:txXfrm>
        <a:off x="0" y="19854"/>
        <a:ext cx="106955" cy="19837"/>
      </dsp:txXfrm>
    </dsp:sp>
    <dsp:sp modelId="{3BD2B966-F9D2-48EE-993C-7BD7BCE8A4C5}">
      <dsp:nvSpPr>
        <dsp:cNvPr id="0" name=""/>
        <dsp:cNvSpPr/>
      </dsp:nvSpPr>
      <dsp:spPr>
        <a:xfrm>
          <a:off x="0" y="39691"/>
          <a:ext cx="106955" cy="0"/>
        </a:xfrm>
        <a:prstGeom prst="line">
          <a:avLst/>
        </a:prstGeom>
        <a:solidFill>
          <a:schemeClr val="accent2">
            <a:hueOff val="-485121"/>
            <a:satOff val="-27976"/>
            <a:lumOff val="2876"/>
            <a:alphaOff val="0"/>
          </a:schemeClr>
        </a:solidFill>
        <a:ln w="12700" cap="flat" cmpd="sng" algn="ctr">
          <a:solidFill>
            <a:schemeClr val="accent2">
              <a:hueOff val="-485121"/>
              <a:satOff val="-27976"/>
              <a:lumOff val="2876"/>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03A51B72-47A5-4639-A4E2-DA7A3FF1D262}">
      <dsp:nvSpPr>
        <dsp:cNvPr id="0" name=""/>
        <dsp:cNvSpPr/>
      </dsp:nvSpPr>
      <dsp:spPr>
        <a:xfrm>
          <a:off x="0" y="39691"/>
          <a:ext cx="106955" cy="1983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9050" tIns="19050" rIns="19050" bIns="19050" numCol="1" spcCol="1270" anchor="t" anchorCtr="0">
          <a:noAutofit/>
        </a:bodyPr>
        <a:lstStyle/>
        <a:p>
          <a:pPr marL="0" lvl="0" indent="0" algn="l" defTabSz="222250">
            <a:lnSpc>
              <a:spcPct val="90000"/>
            </a:lnSpc>
            <a:spcBef>
              <a:spcPct val="0"/>
            </a:spcBef>
            <a:spcAft>
              <a:spcPct val="35000"/>
            </a:spcAft>
            <a:buNone/>
          </a:pPr>
          <a:r>
            <a:rPr lang="en-US" sz="500" kern="1200" dirty="0"/>
            <a:t>Eye Movement Desensitization and Reprocessing (EMDR) services can be provided.</a:t>
          </a:r>
        </a:p>
      </dsp:txBody>
      <dsp:txXfrm>
        <a:off x="0" y="39691"/>
        <a:ext cx="106955" cy="19837"/>
      </dsp:txXfrm>
    </dsp:sp>
    <dsp:sp modelId="{6A8217C6-2071-4F57-BC68-E5DCCAE47ADC}">
      <dsp:nvSpPr>
        <dsp:cNvPr id="0" name=""/>
        <dsp:cNvSpPr/>
      </dsp:nvSpPr>
      <dsp:spPr>
        <a:xfrm>
          <a:off x="0" y="59529"/>
          <a:ext cx="106955" cy="0"/>
        </a:xfrm>
        <a:prstGeom prst="line">
          <a:avLst/>
        </a:prstGeom>
        <a:solidFill>
          <a:schemeClr val="accent2">
            <a:hueOff val="-727682"/>
            <a:satOff val="-41964"/>
            <a:lumOff val="4314"/>
            <a:alphaOff val="0"/>
          </a:schemeClr>
        </a:solidFill>
        <a:ln w="12700" cap="flat" cmpd="sng" algn="ctr">
          <a:solidFill>
            <a:schemeClr val="accent2">
              <a:hueOff val="-727682"/>
              <a:satOff val="-41964"/>
              <a:lumOff val="4314"/>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223CF1E6-ABDF-49AB-81F3-0D8694F4DE83}">
      <dsp:nvSpPr>
        <dsp:cNvPr id="0" name=""/>
        <dsp:cNvSpPr/>
      </dsp:nvSpPr>
      <dsp:spPr>
        <a:xfrm>
          <a:off x="0" y="59529"/>
          <a:ext cx="106955" cy="1983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9050" tIns="19050" rIns="19050" bIns="19050" numCol="1" spcCol="1270" anchor="t" anchorCtr="0">
          <a:noAutofit/>
        </a:bodyPr>
        <a:lstStyle/>
        <a:p>
          <a:pPr marL="0" lvl="0" indent="0" algn="l" defTabSz="222250">
            <a:lnSpc>
              <a:spcPct val="90000"/>
            </a:lnSpc>
            <a:spcBef>
              <a:spcPct val="0"/>
            </a:spcBef>
            <a:spcAft>
              <a:spcPct val="35000"/>
            </a:spcAft>
            <a:buNone/>
          </a:pPr>
          <a:r>
            <a:rPr lang="en-US" sz="500" kern="1200" dirty="0"/>
            <a:t>Brain spotting can be done with minimal cost.</a:t>
          </a:r>
        </a:p>
      </dsp:txBody>
      <dsp:txXfrm>
        <a:off x="0" y="59529"/>
        <a:ext cx="106955" cy="19837"/>
      </dsp:txXfrm>
    </dsp:sp>
    <dsp:sp modelId="{7E44E4DC-31CB-4B20-B3BD-F5D787551A09}">
      <dsp:nvSpPr>
        <dsp:cNvPr id="0" name=""/>
        <dsp:cNvSpPr/>
      </dsp:nvSpPr>
      <dsp:spPr>
        <a:xfrm>
          <a:off x="0" y="79366"/>
          <a:ext cx="106955" cy="0"/>
        </a:xfrm>
        <a:prstGeom prst="line">
          <a:avLst/>
        </a:prstGeom>
        <a:solidFill>
          <a:schemeClr val="accent2">
            <a:hueOff val="-970242"/>
            <a:satOff val="-55952"/>
            <a:lumOff val="5752"/>
            <a:alphaOff val="0"/>
          </a:schemeClr>
        </a:solidFill>
        <a:ln w="12700" cap="flat" cmpd="sng" algn="ctr">
          <a:solidFill>
            <a:schemeClr val="accent2">
              <a:hueOff val="-970242"/>
              <a:satOff val="-55952"/>
              <a:lumOff val="5752"/>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6C116676-65F1-4D40-8F2B-1AC366C3CA79}">
      <dsp:nvSpPr>
        <dsp:cNvPr id="0" name=""/>
        <dsp:cNvSpPr/>
      </dsp:nvSpPr>
      <dsp:spPr>
        <a:xfrm>
          <a:off x="0" y="79366"/>
          <a:ext cx="106955" cy="1983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9050" tIns="19050" rIns="19050" bIns="19050" numCol="1" spcCol="1270" anchor="t" anchorCtr="0">
          <a:noAutofit/>
        </a:bodyPr>
        <a:lstStyle/>
        <a:p>
          <a:pPr marL="0" lvl="0" indent="0" algn="l" defTabSz="222250">
            <a:lnSpc>
              <a:spcPct val="90000"/>
            </a:lnSpc>
            <a:spcBef>
              <a:spcPct val="0"/>
            </a:spcBef>
            <a:spcAft>
              <a:spcPct val="35000"/>
            </a:spcAft>
            <a:buNone/>
          </a:pPr>
          <a:r>
            <a:rPr lang="en-US" sz="500" kern="1200" dirty="0"/>
            <a:t>Cognitive Behavioral Therapy (CBT) and Dialectical Behavior Therapy (DBT) performed.</a:t>
          </a:r>
        </a:p>
      </dsp:txBody>
      <dsp:txXfrm>
        <a:off x="0" y="79366"/>
        <a:ext cx="106955" cy="19837"/>
      </dsp:txXfrm>
    </dsp:sp>
    <dsp:sp modelId="{48AC37D1-6CB1-4A50-A2D5-16DD75680C40}">
      <dsp:nvSpPr>
        <dsp:cNvPr id="0" name=""/>
        <dsp:cNvSpPr/>
      </dsp:nvSpPr>
      <dsp:spPr>
        <a:xfrm>
          <a:off x="0" y="99204"/>
          <a:ext cx="106955" cy="0"/>
        </a:xfrm>
        <a:prstGeom prst="line">
          <a:avLst/>
        </a:prstGeom>
        <a:solidFill>
          <a:schemeClr val="accent2">
            <a:hueOff val="-1212803"/>
            <a:satOff val="-69940"/>
            <a:lumOff val="7190"/>
            <a:alphaOff val="0"/>
          </a:schemeClr>
        </a:solidFill>
        <a:ln w="12700" cap="flat" cmpd="sng" algn="ctr">
          <a:solidFill>
            <a:schemeClr val="accent2">
              <a:hueOff val="-1212803"/>
              <a:satOff val="-69940"/>
              <a:lumOff val="719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1AE3A660-44F4-4A09-A2EE-AAB8B9E3B7E4}">
      <dsp:nvSpPr>
        <dsp:cNvPr id="0" name=""/>
        <dsp:cNvSpPr/>
      </dsp:nvSpPr>
      <dsp:spPr>
        <a:xfrm>
          <a:off x="0" y="99204"/>
          <a:ext cx="106955" cy="1983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9050" tIns="19050" rIns="19050" bIns="19050" numCol="1" spcCol="1270" anchor="t" anchorCtr="0">
          <a:noAutofit/>
        </a:bodyPr>
        <a:lstStyle/>
        <a:p>
          <a:pPr marL="0" lvl="0" indent="0" algn="l" defTabSz="222250">
            <a:lnSpc>
              <a:spcPct val="90000"/>
            </a:lnSpc>
            <a:spcBef>
              <a:spcPct val="0"/>
            </a:spcBef>
            <a:spcAft>
              <a:spcPct val="35000"/>
            </a:spcAft>
            <a:buNone/>
          </a:pPr>
          <a:r>
            <a:rPr lang="en-US" sz="500" kern="1200" dirty="0"/>
            <a:t>Talk therapy and possible group therapy contingent on location.</a:t>
          </a:r>
        </a:p>
      </dsp:txBody>
      <dsp:txXfrm>
        <a:off x="0" y="99204"/>
        <a:ext cx="106955" cy="19837"/>
      </dsp:txXfrm>
    </dsp:sp>
    <dsp:sp modelId="{E14E377E-879A-45A8-AAF4-6E58BC707D1B}">
      <dsp:nvSpPr>
        <dsp:cNvPr id="0" name=""/>
        <dsp:cNvSpPr/>
      </dsp:nvSpPr>
      <dsp:spPr>
        <a:xfrm>
          <a:off x="0" y="119041"/>
          <a:ext cx="106955" cy="0"/>
        </a:xfrm>
        <a:prstGeom prst="line">
          <a:avLst/>
        </a:prstGeom>
        <a:solidFill>
          <a:schemeClr val="accent2">
            <a:hueOff val="-1455363"/>
            <a:satOff val="-83928"/>
            <a:lumOff val="8628"/>
            <a:alphaOff val="0"/>
          </a:schemeClr>
        </a:solidFill>
        <a:ln w="12700" cap="flat" cmpd="sng" algn="ctr">
          <a:solidFill>
            <a:schemeClr val="accent2">
              <a:hueOff val="-1455363"/>
              <a:satOff val="-83928"/>
              <a:lumOff val="8628"/>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09616615-F851-47AF-B833-7FF9D8301F0C}">
      <dsp:nvSpPr>
        <dsp:cNvPr id="0" name=""/>
        <dsp:cNvSpPr/>
      </dsp:nvSpPr>
      <dsp:spPr>
        <a:xfrm>
          <a:off x="0" y="119041"/>
          <a:ext cx="106955" cy="1983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9050" tIns="19050" rIns="19050" bIns="19050" numCol="1" spcCol="1270" anchor="t" anchorCtr="0">
          <a:noAutofit/>
        </a:bodyPr>
        <a:lstStyle/>
        <a:p>
          <a:pPr marL="0" lvl="0" indent="0" algn="l" defTabSz="222250">
            <a:lnSpc>
              <a:spcPct val="90000"/>
            </a:lnSpc>
            <a:spcBef>
              <a:spcPct val="0"/>
            </a:spcBef>
            <a:spcAft>
              <a:spcPct val="35000"/>
            </a:spcAft>
            <a:buNone/>
          </a:pPr>
          <a:endParaRPr lang="en-US" sz="500" kern="1200" dirty="0"/>
        </a:p>
      </dsp:txBody>
      <dsp:txXfrm>
        <a:off x="0" y="119041"/>
        <a:ext cx="106955" cy="19837"/>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6573A8E-7D97-4A68-A08D-4FF4AEB9E863}">
      <dsp:nvSpPr>
        <dsp:cNvPr id="0" name=""/>
        <dsp:cNvSpPr/>
      </dsp:nvSpPr>
      <dsp:spPr>
        <a:xfrm>
          <a:off x="0" y="16"/>
          <a:ext cx="106955" cy="0"/>
        </a:xfrm>
        <a:prstGeom prst="line">
          <a:avLst/>
        </a:prstGeom>
        <a:solidFill>
          <a:schemeClr val="accent2">
            <a:hueOff val="0"/>
            <a:satOff val="0"/>
            <a:lumOff val="0"/>
            <a:alphaOff val="0"/>
          </a:schemeClr>
        </a:solidFill>
        <a:ln w="1270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6F0613DB-A24F-43E1-8C7F-C10EC8EA6360}">
      <dsp:nvSpPr>
        <dsp:cNvPr id="0" name=""/>
        <dsp:cNvSpPr/>
      </dsp:nvSpPr>
      <dsp:spPr>
        <a:xfrm>
          <a:off x="0" y="16"/>
          <a:ext cx="106955" cy="1983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9050" tIns="19050" rIns="19050" bIns="19050" numCol="1" spcCol="1270" anchor="t" anchorCtr="0">
          <a:noAutofit/>
        </a:bodyPr>
        <a:lstStyle/>
        <a:p>
          <a:pPr marL="0" lvl="0" indent="0" algn="l" defTabSz="222250">
            <a:lnSpc>
              <a:spcPct val="90000"/>
            </a:lnSpc>
            <a:spcBef>
              <a:spcPct val="0"/>
            </a:spcBef>
            <a:spcAft>
              <a:spcPct val="35000"/>
            </a:spcAft>
            <a:buNone/>
          </a:pPr>
          <a:r>
            <a:rPr lang="en-US" sz="500" kern="1200" dirty="0"/>
            <a:t>Mobile units will provide transitional care following suicide attempts and hospitalization while awaiting therapy appointments.</a:t>
          </a:r>
        </a:p>
      </dsp:txBody>
      <dsp:txXfrm>
        <a:off x="0" y="16"/>
        <a:ext cx="106955" cy="19837"/>
      </dsp:txXfrm>
    </dsp:sp>
    <dsp:sp modelId="{8A29CCB1-9ABB-461A-8657-3FDC6F657CA6}">
      <dsp:nvSpPr>
        <dsp:cNvPr id="0" name=""/>
        <dsp:cNvSpPr/>
      </dsp:nvSpPr>
      <dsp:spPr>
        <a:xfrm>
          <a:off x="0" y="19854"/>
          <a:ext cx="106955" cy="0"/>
        </a:xfrm>
        <a:prstGeom prst="line">
          <a:avLst/>
        </a:prstGeom>
        <a:solidFill>
          <a:schemeClr val="accent2">
            <a:hueOff val="-242561"/>
            <a:satOff val="-13988"/>
            <a:lumOff val="1438"/>
            <a:alphaOff val="0"/>
          </a:schemeClr>
        </a:solidFill>
        <a:ln w="12700" cap="flat" cmpd="sng" algn="ctr">
          <a:solidFill>
            <a:schemeClr val="accent2">
              <a:hueOff val="-242561"/>
              <a:satOff val="-13988"/>
              <a:lumOff val="1438"/>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693043B3-ABA0-46F0-9D41-215ACD0099A4}">
      <dsp:nvSpPr>
        <dsp:cNvPr id="0" name=""/>
        <dsp:cNvSpPr/>
      </dsp:nvSpPr>
      <dsp:spPr>
        <a:xfrm>
          <a:off x="0" y="19854"/>
          <a:ext cx="106955" cy="1983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9050" tIns="19050" rIns="19050" bIns="19050" numCol="1" spcCol="1270" anchor="t" anchorCtr="0">
          <a:noAutofit/>
        </a:bodyPr>
        <a:lstStyle/>
        <a:p>
          <a:pPr marL="0" lvl="0" indent="0" algn="l" defTabSz="222250">
            <a:lnSpc>
              <a:spcPct val="90000"/>
            </a:lnSpc>
            <a:spcBef>
              <a:spcPct val="0"/>
            </a:spcBef>
            <a:spcAft>
              <a:spcPct val="35000"/>
            </a:spcAft>
            <a:buNone/>
          </a:pPr>
          <a:r>
            <a:rPr lang="en-US" sz="500" kern="1200" dirty="0"/>
            <a:t>Clients will be provided iPads for telehealth appointments if a PMHNP is not available on the mobile unit.</a:t>
          </a:r>
        </a:p>
      </dsp:txBody>
      <dsp:txXfrm>
        <a:off x="0" y="19854"/>
        <a:ext cx="106955" cy="19837"/>
      </dsp:txXfrm>
    </dsp:sp>
    <dsp:sp modelId="{3BD2B966-F9D2-48EE-993C-7BD7BCE8A4C5}">
      <dsp:nvSpPr>
        <dsp:cNvPr id="0" name=""/>
        <dsp:cNvSpPr/>
      </dsp:nvSpPr>
      <dsp:spPr>
        <a:xfrm>
          <a:off x="0" y="39691"/>
          <a:ext cx="106955" cy="0"/>
        </a:xfrm>
        <a:prstGeom prst="line">
          <a:avLst/>
        </a:prstGeom>
        <a:solidFill>
          <a:schemeClr val="accent2">
            <a:hueOff val="-485121"/>
            <a:satOff val="-27976"/>
            <a:lumOff val="2876"/>
            <a:alphaOff val="0"/>
          </a:schemeClr>
        </a:solidFill>
        <a:ln w="12700" cap="flat" cmpd="sng" algn="ctr">
          <a:solidFill>
            <a:schemeClr val="accent2">
              <a:hueOff val="-485121"/>
              <a:satOff val="-27976"/>
              <a:lumOff val="2876"/>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03A51B72-47A5-4639-A4E2-DA7A3FF1D262}">
      <dsp:nvSpPr>
        <dsp:cNvPr id="0" name=""/>
        <dsp:cNvSpPr/>
      </dsp:nvSpPr>
      <dsp:spPr>
        <a:xfrm>
          <a:off x="0" y="39691"/>
          <a:ext cx="106955" cy="1983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9050" tIns="19050" rIns="19050" bIns="19050" numCol="1" spcCol="1270" anchor="t" anchorCtr="0">
          <a:noAutofit/>
        </a:bodyPr>
        <a:lstStyle/>
        <a:p>
          <a:pPr marL="0" lvl="0" indent="0" algn="l" defTabSz="222250">
            <a:lnSpc>
              <a:spcPct val="90000"/>
            </a:lnSpc>
            <a:spcBef>
              <a:spcPct val="0"/>
            </a:spcBef>
            <a:spcAft>
              <a:spcPct val="35000"/>
            </a:spcAft>
            <a:buNone/>
          </a:pPr>
          <a:r>
            <a:rPr lang="en-US" sz="500" kern="1200" dirty="0"/>
            <a:t>Eye Movement Desensitization and Reprocessing (EMDR) services can be provided.</a:t>
          </a:r>
        </a:p>
      </dsp:txBody>
      <dsp:txXfrm>
        <a:off x="0" y="39691"/>
        <a:ext cx="106955" cy="19837"/>
      </dsp:txXfrm>
    </dsp:sp>
    <dsp:sp modelId="{6A8217C6-2071-4F57-BC68-E5DCCAE47ADC}">
      <dsp:nvSpPr>
        <dsp:cNvPr id="0" name=""/>
        <dsp:cNvSpPr/>
      </dsp:nvSpPr>
      <dsp:spPr>
        <a:xfrm>
          <a:off x="0" y="59529"/>
          <a:ext cx="106955" cy="0"/>
        </a:xfrm>
        <a:prstGeom prst="line">
          <a:avLst/>
        </a:prstGeom>
        <a:solidFill>
          <a:schemeClr val="accent2">
            <a:hueOff val="-727682"/>
            <a:satOff val="-41964"/>
            <a:lumOff val="4314"/>
            <a:alphaOff val="0"/>
          </a:schemeClr>
        </a:solidFill>
        <a:ln w="12700" cap="flat" cmpd="sng" algn="ctr">
          <a:solidFill>
            <a:schemeClr val="accent2">
              <a:hueOff val="-727682"/>
              <a:satOff val="-41964"/>
              <a:lumOff val="4314"/>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223CF1E6-ABDF-49AB-81F3-0D8694F4DE83}">
      <dsp:nvSpPr>
        <dsp:cNvPr id="0" name=""/>
        <dsp:cNvSpPr/>
      </dsp:nvSpPr>
      <dsp:spPr>
        <a:xfrm>
          <a:off x="0" y="59529"/>
          <a:ext cx="106955" cy="1983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9050" tIns="19050" rIns="19050" bIns="19050" numCol="1" spcCol="1270" anchor="t" anchorCtr="0">
          <a:noAutofit/>
        </a:bodyPr>
        <a:lstStyle/>
        <a:p>
          <a:pPr marL="0" lvl="0" indent="0" algn="l" defTabSz="222250">
            <a:lnSpc>
              <a:spcPct val="90000"/>
            </a:lnSpc>
            <a:spcBef>
              <a:spcPct val="0"/>
            </a:spcBef>
            <a:spcAft>
              <a:spcPct val="35000"/>
            </a:spcAft>
            <a:buNone/>
          </a:pPr>
          <a:r>
            <a:rPr lang="en-US" sz="500" kern="1200" dirty="0"/>
            <a:t>Brain spotting can be done with minimal cost.</a:t>
          </a:r>
        </a:p>
      </dsp:txBody>
      <dsp:txXfrm>
        <a:off x="0" y="59529"/>
        <a:ext cx="106955" cy="19837"/>
      </dsp:txXfrm>
    </dsp:sp>
    <dsp:sp modelId="{7E44E4DC-31CB-4B20-B3BD-F5D787551A09}">
      <dsp:nvSpPr>
        <dsp:cNvPr id="0" name=""/>
        <dsp:cNvSpPr/>
      </dsp:nvSpPr>
      <dsp:spPr>
        <a:xfrm>
          <a:off x="0" y="79366"/>
          <a:ext cx="106955" cy="0"/>
        </a:xfrm>
        <a:prstGeom prst="line">
          <a:avLst/>
        </a:prstGeom>
        <a:solidFill>
          <a:schemeClr val="accent2">
            <a:hueOff val="-970242"/>
            <a:satOff val="-55952"/>
            <a:lumOff val="5752"/>
            <a:alphaOff val="0"/>
          </a:schemeClr>
        </a:solidFill>
        <a:ln w="12700" cap="flat" cmpd="sng" algn="ctr">
          <a:solidFill>
            <a:schemeClr val="accent2">
              <a:hueOff val="-970242"/>
              <a:satOff val="-55952"/>
              <a:lumOff val="5752"/>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6C116676-65F1-4D40-8F2B-1AC366C3CA79}">
      <dsp:nvSpPr>
        <dsp:cNvPr id="0" name=""/>
        <dsp:cNvSpPr/>
      </dsp:nvSpPr>
      <dsp:spPr>
        <a:xfrm>
          <a:off x="0" y="79366"/>
          <a:ext cx="106955" cy="1983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9050" tIns="19050" rIns="19050" bIns="19050" numCol="1" spcCol="1270" anchor="t" anchorCtr="0">
          <a:noAutofit/>
        </a:bodyPr>
        <a:lstStyle/>
        <a:p>
          <a:pPr marL="0" lvl="0" indent="0" algn="l" defTabSz="222250">
            <a:lnSpc>
              <a:spcPct val="90000"/>
            </a:lnSpc>
            <a:spcBef>
              <a:spcPct val="0"/>
            </a:spcBef>
            <a:spcAft>
              <a:spcPct val="35000"/>
            </a:spcAft>
            <a:buNone/>
          </a:pPr>
          <a:r>
            <a:rPr lang="en-US" sz="500" kern="1200" dirty="0"/>
            <a:t>Cognitive Behavioral Therapy (CBT) and Dialectical Behavior Therapy (DBT) performed.</a:t>
          </a:r>
        </a:p>
      </dsp:txBody>
      <dsp:txXfrm>
        <a:off x="0" y="79366"/>
        <a:ext cx="106955" cy="19837"/>
      </dsp:txXfrm>
    </dsp:sp>
    <dsp:sp modelId="{48AC37D1-6CB1-4A50-A2D5-16DD75680C40}">
      <dsp:nvSpPr>
        <dsp:cNvPr id="0" name=""/>
        <dsp:cNvSpPr/>
      </dsp:nvSpPr>
      <dsp:spPr>
        <a:xfrm>
          <a:off x="0" y="99204"/>
          <a:ext cx="106955" cy="0"/>
        </a:xfrm>
        <a:prstGeom prst="line">
          <a:avLst/>
        </a:prstGeom>
        <a:solidFill>
          <a:schemeClr val="accent2">
            <a:hueOff val="-1212803"/>
            <a:satOff val="-69940"/>
            <a:lumOff val="7190"/>
            <a:alphaOff val="0"/>
          </a:schemeClr>
        </a:solidFill>
        <a:ln w="12700" cap="flat" cmpd="sng" algn="ctr">
          <a:solidFill>
            <a:schemeClr val="accent2">
              <a:hueOff val="-1212803"/>
              <a:satOff val="-69940"/>
              <a:lumOff val="719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1AE3A660-44F4-4A09-A2EE-AAB8B9E3B7E4}">
      <dsp:nvSpPr>
        <dsp:cNvPr id="0" name=""/>
        <dsp:cNvSpPr/>
      </dsp:nvSpPr>
      <dsp:spPr>
        <a:xfrm>
          <a:off x="0" y="99204"/>
          <a:ext cx="106955" cy="1983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9050" tIns="19050" rIns="19050" bIns="19050" numCol="1" spcCol="1270" anchor="t" anchorCtr="0">
          <a:noAutofit/>
        </a:bodyPr>
        <a:lstStyle/>
        <a:p>
          <a:pPr marL="0" lvl="0" indent="0" algn="l" defTabSz="222250">
            <a:lnSpc>
              <a:spcPct val="90000"/>
            </a:lnSpc>
            <a:spcBef>
              <a:spcPct val="0"/>
            </a:spcBef>
            <a:spcAft>
              <a:spcPct val="35000"/>
            </a:spcAft>
            <a:buNone/>
          </a:pPr>
          <a:r>
            <a:rPr lang="en-US" sz="500" kern="1200" dirty="0"/>
            <a:t>Talk therapy and possible group therapy contingent on location.</a:t>
          </a:r>
        </a:p>
      </dsp:txBody>
      <dsp:txXfrm>
        <a:off x="0" y="99204"/>
        <a:ext cx="106955" cy="19837"/>
      </dsp:txXfrm>
    </dsp:sp>
    <dsp:sp modelId="{E14E377E-879A-45A8-AAF4-6E58BC707D1B}">
      <dsp:nvSpPr>
        <dsp:cNvPr id="0" name=""/>
        <dsp:cNvSpPr/>
      </dsp:nvSpPr>
      <dsp:spPr>
        <a:xfrm>
          <a:off x="0" y="119041"/>
          <a:ext cx="106955" cy="0"/>
        </a:xfrm>
        <a:prstGeom prst="line">
          <a:avLst/>
        </a:prstGeom>
        <a:solidFill>
          <a:schemeClr val="accent2">
            <a:hueOff val="-1455363"/>
            <a:satOff val="-83928"/>
            <a:lumOff val="8628"/>
            <a:alphaOff val="0"/>
          </a:schemeClr>
        </a:solidFill>
        <a:ln w="12700" cap="flat" cmpd="sng" algn="ctr">
          <a:solidFill>
            <a:schemeClr val="accent2">
              <a:hueOff val="-1455363"/>
              <a:satOff val="-83928"/>
              <a:lumOff val="8628"/>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09616615-F851-47AF-B833-7FF9D8301F0C}">
      <dsp:nvSpPr>
        <dsp:cNvPr id="0" name=""/>
        <dsp:cNvSpPr/>
      </dsp:nvSpPr>
      <dsp:spPr>
        <a:xfrm>
          <a:off x="0" y="119041"/>
          <a:ext cx="106955" cy="1983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9050" tIns="19050" rIns="19050" bIns="19050" numCol="1" spcCol="1270" anchor="t" anchorCtr="0">
          <a:noAutofit/>
        </a:bodyPr>
        <a:lstStyle/>
        <a:p>
          <a:pPr marL="0" lvl="0" indent="0" algn="l" defTabSz="222250">
            <a:lnSpc>
              <a:spcPct val="90000"/>
            </a:lnSpc>
            <a:spcBef>
              <a:spcPct val="0"/>
            </a:spcBef>
            <a:spcAft>
              <a:spcPct val="35000"/>
            </a:spcAft>
            <a:buNone/>
          </a:pPr>
          <a:endParaRPr lang="en-US" sz="500" kern="1200" dirty="0"/>
        </a:p>
      </dsp:txBody>
      <dsp:txXfrm>
        <a:off x="0" y="119041"/>
        <a:ext cx="106955" cy="19837"/>
      </dsp:txXfrm>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C9CCF54-6D23-4D15-9066-4A05D2D8CB1A}">
      <dsp:nvSpPr>
        <dsp:cNvPr id="0" name=""/>
        <dsp:cNvSpPr/>
      </dsp:nvSpPr>
      <dsp:spPr>
        <a:xfrm>
          <a:off x="94747" y="2281"/>
          <a:ext cx="1588560" cy="953136"/>
        </a:xfrm>
        <a:prstGeom prst="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ctr" defTabSz="533400">
            <a:lnSpc>
              <a:spcPct val="90000"/>
            </a:lnSpc>
            <a:spcBef>
              <a:spcPct val="0"/>
            </a:spcBef>
            <a:spcAft>
              <a:spcPct val="35000"/>
            </a:spcAft>
            <a:buNone/>
          </a:pPr>
          <a:r>
            <a:rPr lang="en-US" sz="1200" kern="1200" dirty="0">
              <a:solidFill>
                <a:schemeClr val="bg1"/>
              </a:solidFill>
            </a:rPr>
            <a:t>Increase health literacy in a community impacted by unwell behaviors.</a:t>
          </a:r>
        </a:p>
      </dsp:txBody>
      <dsp:txXfrm>
        <a:off x="94747" y="2281"/>
        <a:ext cx="1588560" cy="953136"/>
      </dsp:txXfrm>
    </dsp:sp>
    <dsp:sp modelId="{7537F1A0-A2FE-4EA0-BF0F-72402269CA56}">
      <dsp:nvSpPr>
        <dsp:cNvPr id="0" name=""/>
        <dsp:cNvSpPr/>
      </dsp:nvSpPr>
      <dsp:spPr>
        <a:xfrm>
          <a:off x="1842163" y="2281"/>
          <a:ext cx="1588560" cy="953136"/>
        </a:xfrm>
        <a:prstGeom prst="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ctr" defTabSz="533400">
            <a:lnSpc>
              <a:spcPct val="90000"/>
            </a:lnSpc>
            <a:spcBef>
              <a:spcPct val="0"/>
            </a:spcBef>
            <a:spcAft>
              <a:spcPct val="35000"/>
            </a:spcAft>
            <a:buNone/>
          </a:pPr>
          <a:r>
            <a:rPr lang="en-US" sz="1200" kern="1200" dirty="0">
              <a:solidFill>
                <a:schemeClr val="bg1"/>
              </a:solidFill>
            </a:rPr>
            <a:t>Reduce depression and suicide.</a:t>
          </a:r>
        </a:p>
      </dsp:txBody>
      <dsp:txXfrm>
        <a:off x="1842163" y="2281"/>
        <a:ext cx="1588560" cy="953136"/>
      </dsp:txXfrm>
    </dsp:sp>
    <dsp:sp modelId="{09D4D70B-F88E-40ED-8D1F-8D87412CA017}">
      <dsp:nvSpPr>
        <dsp:cNvPr id="0" name=""/>
        <dsp:cNvSpPr/>
      </dsp:nvSpPr>
      <dsp:spPr>
        <a:xfrm>
          <a:off x="3589580" y="2281"/>
          <a:ext cx="1588560" cy="953136"/>
        </a:xfrm>
        <a:prstGeom prst="rect">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ctr" defTabSz="533400">
            <a:lnSpc>
              <a:spcPct val="90000"/>
            </a:lnSpc>
            <a:spcBef>
              <a:spcPct val="0"/>
            </a:spcBef>
            <a:spcAft>
              <a:spcPct val="35000"/>
            </a:spcAft>
            <a:buNone/>
          </a:pPr>
          <a:r>
            <a:rPr lang="en-US" sz="1200" kern="1200" dirty="0">
              <a:solidFill>
                <a:schemeClr val="bg1"/>
              </a:solidFill>
            </a:rPr>
            <a:t>Reduce intimate partner violence and adverse child event scores.</a:t>
          </a:r>
        </a:p>
      </dsp:txBody>
      <dsp:txXfrm>
        <a:off x="3589580" y="2281"/>
        <a:ext cx="1588560" cy="953136"/>
      </dsp:txXfrm>
    </dsp:sp>
    <dsp:sp modelId="{2E438E3B-8219-43AB-AB6D-EDC044B329B9}">
      <dsp:nvSpPr>
        <dsp:cNvPr id="0" name=""/>
        <dsp:cNvSpPr/>
      </dsp:nvSpPr>
      <dsp:spPr>
        <a:xfrm>
          <a:off x="94747" y="1114273"/>
          <a:ext cx="1588560" cy="953136"/>
        </a:xfrm>
        <a:prstGeom prst="rect">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ctr" defTabSz="533400">
            <a:lnSpc>
              <a:spcPct val="90000"/>
            </a:lnSpc>
            <a:spcBef>
              <a:spcPct val="0"/>
            </a:spcBef>
            <a:spcAft>
              <a:spcPct val="35000"/>
            </a:spcAft>
            <a:buNone/>
          </a:pPr>
          <a:r>
            <a:rPr lang="en-US" sz="1200" kern="1200" dirty="0">
              <a:solidFill>
                <a:schemeClr val="bg1"/>
              </a:solidFill>
            </a:rPr>
            <a:t>Increase productivity of people in the community.</a:t>
          </a:r>
        </a:p>
      </dsp:txBody>
      <dsp:txXfrm>
        <a:off x="94747" y="1114273"/>
        <a:ext cx="1588560" cy="953136"/>
      </dsp:txXfrm>
    </dsp:sp>
    <dsp:sp modelId="{55297D4D-4203-4551-BC8C-E47987BAB2D0}">
      <dsp:nvSpPr>
        <dsp:cNvPr id="0" name=""/>
        <dsp:cNvSpPr/>
      </dsp:nvSpPr>
      <dsp:spPr>
        <a:xfrm>
          <a:off x="1842163" y="1114273"/>
          <a:ext cx="1588560" cy="953136"/>
        </a:xfrm>
        <a:prstGeom prst="rect">
          <a:avLst/>
        </a:prstGeom>
        <a:solidFill>
          <a:schemeClr val="accent6">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ctr" defTabSz="533400">
            <a:lnSpc>
              <a:spcPct val="90000"/>
            </a:lnSpc>
            <a:spcBef>
              <a:spcPct val="0"/>
            </a:spcBef>
            <a:spcAft>
              <a:spcPct val="35000"/>
            </a:spcAft>
            <a:buNone/>
          </a:pPr>
          <a:r>
            <a:rPr lang="en-US" sz="1200" kern="1200" dirty="0">
              <a:solidFill>
                <a:schemeClr val="bg1"/>
              </a:solidFill>
            </a:rPr>
            <a:t>Help to impact school grades and attendance by improving mental health in the community.</a:t>
          </a:r>
        </a:p>
      </dsp:txBody>
      <dsp:txXfrm>
        <a:off x="1842163" y="1114273"/>
        <a:ext cx="1588560" cy="953136"/>
      </dsp:txXfrm>
    </dsp:sp>
    <dsp:sp modelId="{D7CB671A-59E7-4038-A1C0-45034AC52603}">
      <dsp:nvSpPr>
        <dsp:cNvPr id="0" name=""/>
        <dsp:cNvSpPr/>
      </dsp:nvSpPr>
      <dsp:spPr>
        <a:xfrm>
          <a:off x="3589580" y="1114273"/>
          <a:ext cx="1588560" cy="953136"/>
        </a:xfrm>
        <a:prstGeom prst="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ctr" defTabSz="533400">
            <a:lnSpc>
              <a:spcPct val="90000"/>
            </a:lnSpc>
            <a:spcBef>
              <a:spcPct val="0"/>
            </a:spcBef>
            <a:spcAft>
              <a:spcPct val="35000"/>
            </a:spcAft>
            <a:buNone/>
          </a:pPr>
          <a:r>
            <a:rPr lang="en-US" sz="1200" kern="1200" dirty="0">
              <a:solidFill>
                <a:schemeClr val="bg1"/>
              </a:solidFill>
            </a:rPr>
            <a:t>Develop support group activities that can be maintained when mobile center is not available.</a:t>
          </a:r>
        </a:p>
      </dsp:txBody>
      <dsp:txXfrm>
        <a:off x="3589580" y="1114273"/>
        <a:ext cx="1588560" cy="953136"/>
      </dsp:txXfrm>
    </dsp:sp>
    <dsp:sp modelId="{06BA0ADD-F9F4-4D7D-A58D-9AB47E6BC45E}">
      <dsp:nvSpPr>
        <dsp:cNvPr id="0" name=""/>
        <dsp:cNvSpPr/>
      </dsp:nvSpPr>
      <dsp:spPr>
        <a:xfrm>
          <a:off x="1839939" y="2216934"/>
          <a:ext cx="1588560" cy="953136"/>
        </a:xfrm>
        <a:prstGeom prst="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ctr" defTabSz="533400">
            <a:lnSpc>
              <a:spcPct val="90000"/>
            </a:lnSpc>
            <a:spcBef>
              <a:spcPct val="0"/>
            </a:spcBef>
            <a:spcAft>
              <a:spcPct val="35000"/>
            </a:spcAft>
            <a:buNone/>
          </a:pPr>
          <a:r>
            <a:rPr lang="en-US" sz="1200" kern="1200" dirty="0">
              <a:solidFill>
                <a:schemeClr val="bg1"/>
              </a:solidFill>
            </a:rPr>
            <a:t>(Pesko, n.d.)</a:t>
          </a:r>
        </a:p>
      </dsp:txBody>
      <dsp:txXfrm>
        <a:off x="1839939" y="2216934"/>
        <a:ext cx="1588560" cy="953136"/>
      </dsp:txXfrm>
    </dsp:sp>
  </dsp:spTree>
</dsp:drawing>
</file>

<file path=ppt/diagrams/layout1.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2.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3.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4.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5.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6.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7.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8.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9.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EACE4E-27F7-506C-D662-6CF0D2AC0585}"/>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77133DC4-7073-8254-9623-353098A0B62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2542F3AE-75F2-B1C9-8503-FF7725264EE4}"/>
              </a:ext>
            </a:extLst>
          </p:cNvPr>
          <p:cNvSpPr>
            <a:spLocks noGrp="1"/>
          </p:cNvSpPr>
          <p:nvPr>
            <p:ph type="dt" sz="half" idx="10"/>
          </p:nvPr>
        </p:nvSpPr>
        <p:spPr/>
        <p:txBody>
          <a:bodyPr/>
          <a:lstStyle/>
          <a:p>
            <a:fld id="{B330E269-9530-4540-A93B-9A81AA67D0A5}" type="datetimeFigureOut">
              <a:rPr lang="en-US" smtClean="0"/>
              <a:t>7/12/2022</a:t>
            </a:fld>
            <a:endParaRPr lang="en-US"/>
          </a:p>
        </p:txBody>
      </p:sp>
      <p:sp>
        <p:nvSpPr>
          <p:cNvPr id="5" name="Footer Placeholder 4">
            <a:extLst>
              <a:ext uri="{FF2B5EF4-FFF2-40B4-BE49-F238E27FC236}">
                <a16:creationId xmlns:a16="http://schemas.microsoft.com/office/drawing/2014/main" id="{1A2975C6-2C8B-68AA-9593-E4215CC9B86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EDA5483-E7E9-7F74-866D-E8B1C8BFA303}"/>
              </a:ext>
            </a:extLst>
          </p:cNvPr>
          <p:cNvSpPr>
            <a:spLocks noGrp="1"/>
          </p:cNvSpPr>
          <p:nvPr>
            <p:ph type="sldNum" sz="quarter" idx="12"/>
          </p:nvPr>
        </p:nvSpPr>
        <p:spPr/>
        <p:txBody>
          <a:bodyPr/>
          <a:lstStyle/>
          <a:p>
            <a:fld id="{2E217F0E-D9C9-466B-B492-3BEFE04DC3D7}" type="slidenum">
              <a:rPr lang="en-US" smtClean="0"/>
              <a:t>‹#›</a:t>
            </a:fld>
            <a:endParaRPr lang="en-US"/>
          </a:p>
        </p:txBody>
      </p:sp>
    </p:spTree>
    <p:extLst>
      <p:ext uri="{BB962C8B-B14F-4D97-AF65-F5344CB8AC3E}">
        <p14:creationId xmlns:p14="http://schemas.microsoft.com/office/powerpoint/2010/main" val="182501571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AC9641-0A93-6006-0C3B-06081AC166CF}"/>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247F5A83-8C9C-507A-CC1E-7AA031B01B2C}"/>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ADAD3D8-FEC7-0622-1076-70A77DF44177}"/>
              </a:ext>
            </a:extLst>
          </p:cNvPr>
          <p:cNvSpPr>
            <a:spLocks noGrp="1"/>
          </p:cNvSpPr>
          <p:nvPr>
            <p:ph type="dt" sz="half" idx="10"/>
          </p:nvPr>
        </p:nvSpPr>
        <p:spPr/>
        <p:txBody>
          <a:bodyPr/>
          <a:lstStyle/>
          <a:p>
            <a:fld id="{B330E269-9530-4540-A93B-9A81AA67D0A5}" type="datetimeFigureOut">
              <a:rPr lang="en-US" smtClean="0"/>
              <a:t>7/12/2022</a:t>
            </a:fld>
            <a:endParaRPr lang="en-US"/>
          </a:p>
        </p:txBody>
      </p:sp>
      <p:sp>
        <p:nvSpPr>
          <p:cNvPr id="5" name="Footer Placeholder 4">
            <a:extLst>
              <a:ext uri="{FF2B5EF4-FFF2-40B4-BE49-F238E27FC236}">
                <a16:creationId xmlns:a16="http://schemas.microsoft.com/office/drawing/2014/main" id="{E72FD623-B6B8-EC17-1B09-F16A7344494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0B0A833-4E29-CD43-EDDB-E7C87A7AE9BA}"/>
              </a:ext>
            </a:extLst>
          </p:cNvPr>
          <p:cNvSpPr>
            <a:spLocks noGrp="1"/>
          </p:cNvSpPr>
          <p:nvPr>
            <p:ph type="sldNum" sz="quarter" idx="12"/>
          </p:nvPr>
        </p:nvSpPr>
        <p:spPr/>
        <p:txBody>
          <a:bodyPr/>
          <a:lstStyle/>
          <a:p>
            <a:fld id="{2E217F0E-D9C9-466B-B492-3BEFE04DC3D7}" type="slidenum">
              <a:rPr lang="en-US" smtClean="0"/>
              <a:t>‹#›</a:t>
            </a:fld>
            <a:endParaRPr lang="en-US"/>
          </a:p>
        </p:txBody>
      </p:sp>
    </p:spTree>
    <p:extLst>
      <p:ext uri="{BB962C8B-B14F-4D97-AF65-F5344CB8AC3E}">
        <p14:creationId xmlns:p14="http://schemas.microsoft.com/office/powerpoint/2010/main" val="302858800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EB8D375D-EDF4-77AD-DA10-05E8FE4C62CF}"/>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3AEC5926-16B9-2D19-1187-45DE2007EC01}"/>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DB165F8-245A-C4B1-E2D6-B13192568696}"/>
              </a:ext>
            </a:extLst>
          </p:cNvPr>
          <p:cNvSpPr>
            <a:spLocks noGrp="1"/>
          </p:cNvSpPr>
          <p:nvPr>
            <p:ph type="dt" sz="half" idx="10"/>
          </p:nvPr>
        </p:nvSpPr>
        <p:spPr/>
        <p:txBody>
          <a:bodyPr/>
          <a:lstStyle/>
          <a:p>
            <a:fld id="{B330E269-9530-4540-A93B-9A81AA67D0A5}" type="datetimeFigureOut">
              <a:rPr lang="en-US" smtClean="0"/>
              <a:t>7/12/2022</a:t>
            </a:fld>
            <a:endParaRPr lang="en-US"/>
          </a:p>
        </p:txBody>
      </p:sp>
      <p:sp>
        <p:nvSpPr>
          <p:cNvPr id="5" name="Footer Placeholder 4">
            <a:extLst>
              <a:ext uri="{FF2B5EF4-FFF2-40B4-BE49-F238E27FC236}">
                <a16:creationId xmlns:a16="http://schemas.microsoft.com/office/drawing/2014/main" id="{FAC5C2AB-93B2-B899-20DB-87E73EBFE69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ECFD2BB-2BBB-4408-0531-E8AFD636AEA6}"/>
              </a:ext>
            </a:extLst>
          </p:cNvPr>
          <p:cNvSpPr>
            <a:spLocks noGrp="1"/>
          </p:cNvSpPr>
          <p:nvPr>
            <p:ph type="sldNum" sz="quarter" idx="12"/>
          </p:nvPr>
        </p:nvSpPr>
        <p:spPr/>
        <p:txBody>
          <a:bodyPr/>
          <a:lstStyle/>
          <a:p>
            <a:fld id="{2E217F0E-D9C9-466B-B492-3BEFE04DC3D7}" type="slidenum">
              <a:rPr lang="en-US" smtClean="0"/>
              <a:t>‹#›</a:t>
            </a:fld>
            <a:endParaRPr lang="en-US"/>
          </a:p>
        </p:txBody>
      </p:sp>
    </p:spTree>
    <p:extLst>
      <p:ext uri="{BB962C8B-B14F-4D97-AF65-F5344CB8AC3E}">
        <p14:creationId xmlns:p14="http://schemas.microsoft.com/office/powerpoint/2010/main" val="33249949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702792-17F6-AFFA-B433-9454F3E6758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33C474A-86A5-9DD8-51A2-F6A219777118}"/>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F6A03D1-AB36-C57F-3132-D96BEC498A8A}"/>
              </a:ext>
            </a:extLst>
          </p:cNvPr>
          <p:cNvSpPr>
            <a:spLocks noGrp="1"/>
          </p:cNvSpPr>
          <p:nvPr>
            <p:ph type="dt" sz="half" idx="10"/>
          </p:nvPr>
        </p:nvSpPr>
        <p:spPr/>
        <p:txBody>
          <a:bodyPr/>
          <a:lstStyle/>
          <a:p>
            <a:fld id="{B330E269-9530-4540-A93B-9A81AA67D0A5}" type="datetimeFigureOut">
              <a:rPr lang="en-US" smtClean="0"/>
              <a:t>7/12/2022</a:t>
            </a:fld>
            <a:endParaRPr lang="en-US"/>
          </a:p>
        </p:txBody>
      </p:sp>
      <p:sp>
        <p:nvSpPr>
          <p:cNvPr id="5" name="Footer Placeholder 4">
            <a:extLst>
              <a:ext uri="{FF2B5EF4-FFF2-40B4-BE49-F238E27FC236}">
                <a16:creationId xmlns:a16="http://schemas.microsoft.com/office/drawing/2014/main" id="{A3339187-1060-0A45-5C44-2099800155D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039411A-19A9-2FA1-0BC7-0CEB6DAFB2B9}"/>
              </a:ext>
            </a:extLst>
          </p:cNvPr>
          <p:cNvSpPr>
            <a:spLocks noGrp="1"/>
          </p:cNvSpPr>
          <p:nvPr>
            <p:ph type="sldNum" sz="quarter" idx="12"/>
          </p:nvPr>
        </p:nvSpPr>
        <p:spPr/>
        <p:txBody>
          <a:bodyPr/>
          <a:lstStyle/>
          <a:p>
            <a:fld id="{2E217F0E-D9C9-466B-B492-3BEFE04DC3D7}" type="slidenum">
              <a:rPr lang="en-US" smtClean="0"/>
              <a:t>‹#›</a:t>
            </a:fld>
            <a:endParaRPr lang="en-US"/>
          </a:p>
        </p:txBody>
      </p:sp>
    </p:spTree>
    <p:extLst>
      <p:ext uri="{BB962C8B-B14F-4D97-AF65-F5344CB8AC3E}">
        <p14:creationId xmlns:p14="http://schemas.microsoft.com/office/powerpoint/2010/main" val="41802634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DAC638-C725-7D7C-B4C6-14C8938C8C39}"/>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C38ABDEE-80A5-FD4C-7D5B-BDAE931D35D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FBD7DA0B-2176-1A77-3DF1-EE12B3EA1546}"/>
              </a:ext>
            </a:extLst>
          </p:cNvPr>
          <p:cNvSpPr>
            <a:spLocks noGrp="1"/>
          </p:cNvSpPr>
          <p:nvPr>
            <p:ph type="dt" sz="half" idx="10"/>
          </p:nvPr>
        </p:nvSpPr>
        <p:spPr/>
        <p:txBody>
          <a:bodyPr/>
          <a:lstStyle/>
          <a:p>
            <a:fld id="{B330E269-9530-4540-A93B-9A81AA67D0A5}" type="datetimeFigureOut">
              <a:rPr lang="en-US" smtClean="0"/>
              <a:t>7/12/2022</a:t>
            </a:fld>
            <a:endParaRPr lang="en-US"/>
          </a:p>
        </p:txBody>
      </p:sp>
      <p:sp>
        <p:nvSpPr>
          <p:cNvPr id="5" name="Footer Placeholder 4">
            <a:extLst>
              <a:ext uri="{FF2B5EF4-FFF2-40B4-BE49-F238E27FC236}">
                <a16:creationId xmlns:a16="http://schemas.microsoft.com/office/drawing/2014/main" id="{3EF9331C-EBE0-5483-5551-BF3EA094557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425266D-E2D0-1BF8-119D-3CDEB1156949}"/>
              </a:ext>
            </a:extLst>
          </p:cNvPr>
          <p:cNvSpPr>
            <a:spLocks noGrp="1"/>
          </p:cNvSpPr>
          <p:nvPr>
            <p:ph type="sldNum" sz="quarter" idx="12"/>
          </p:nvPr>
        </p:nvSpPr>
        <p:spPr/>
        <p:txBody>
          <a:bodyPr/>
          <a:lstStyle/>
          <a:p>
            <a:fld id="{2E217F0E-D9C9-466B-B492-3BEFE04DC3D7}" type="slidenum">
              <a:rPr lang="en-US" smtClean="0"/>
              <a:t>‹#›</a:t>
            </a:fld>
            <a:endParaRPr lang="en-US"/>
          </a:p>
        </p:txBody>
      </p:sp>
    </p:spTree>
    <p:extLst>
      <p:ext uri="{BB962C8B-B14F-4D97-AF65-F5344CB8AC3E}">
        <p14:creationId xmlns:p14="http://schemas.microsoft.com/office/powerpoint/2010/main" val="23176303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3F9779-59DD-0356-F26D-D870E011225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BB08FBE-E91B-6E0E-6F9A-EADC3A619FCE}"/>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251C6DC1-CA77-5D0B-9231-0EC7412FA677}"/>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6C93C819-BB83-98C6-1DB6-633DA5A15D1C}"/>
              </a:ext>
            </a:extLst>
          </p:cNvPr>
          <p:cNvSpPr>
            <a:spLocks noGrp="1"/>
          </p:cNvSpPr>
          <p:nvPr>
            <p:ph type="dt" sz="half" idx="10"/>
          </p:nvPr>
        </p:nvSpPr>
        <p:spPr/>
        <p:txBody>
          <a:bodyPr/>
          <a:lstStyle/>
          <a:p>
            <a:fld id="{B330E269-9530-4540-A93B-9A81AA67D0A5}" type="datetimeFigureOut">
              <a:rPr lang="en-US" smtClean="0"/>
              <a:t>7/12/2022</a:t>
            </a:fld>
            <a:endParaRPr lang="en-US"/>
          </a:p>
        </p:txBody>
      </p:sp>
      <p:sp>
        <p:nvSpPr>
          <p:cNvPr id="6" name="Footer Placeholder 5">
            <a:extLst>
              <a:ext uri="{FF2B5EF4-FFF2-40B4-BE49-F238E27FC236}">
                <a16:creationId xmlns:a16="http://schemas.microsoft.com/office/drawing/2014/main" id="{459E476B-3DD4-FC79-E838-F896807396D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D33CD18-6B62-D378-44E5-1B423F82D5E8}"/>
              </a:ext>
            </a:extLst>
          </p:cNvPr>
          <p:cNvSpPr>
            <a:spLocks noGrp="1"/>
          </p:cNvSpPr>
          <p:nvPr>
            <p:ph type="sldNum" sz="quarter" idx="12"/>
          </p:nvPr>
        </p:nvSpPr>
        <p:spPr/>
        <p:txBody>
          <a:bodyPr/>
          <a:lstStyle/>
          <a:p>
            <a:fld id="{2E217F0E-D9C9-466B-B492-3BEFE04DC3D7}" type="slidenum">
              <a:rPr lang="en-US" smtClean="0"/>
              <a:t>‹#›</a:t>
            </a:fld>
            <a:endParaRPr lang="en-US"/>
          </a:p>
        </p:txBody>
      </p:sp>
    </p:spTree>
    <p:extLst>
      <p:ext uri="{BB962C8B-B14F-4D97-AF65-F5344CB8AC3E}">
        <p14:creationId xmlns:p14="http://schemas.microsoft.com/office/powerpoint/2010/main" val="212881360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8624B8-D370-90BC-F66A-CEDE9C5FDB4B}"/>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EF2E6830-CE89-BF7D-9F0A-B8E5172D534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B9F0F2B0-74D6-E51C-D086-5F2572267C09}"/>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9E716544-4CC5-AA48-4589-3BC4AD604A4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96FE9620-3E2D-1995-B615-0920C4B18CC1}"/>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7A71F7DD-8372-F264-4B97-4875DE07AAFC}"/>
              </a:ext>
            </a:extLst>
          </p:cNvPr>
          <p:cNvSpPr>
            <a:spLocks noGrp="1"/>
          </p:cNvSpPr>
          <p:nvPr>
            <p:ph type="dt" sz="half" idx="10"/>
          </p:nvPr>
        </p:nvSpPr>
        <p:spPr/>
        <p:txBody>
          <a:bodyPr/>
          <a:lstStyle/>
          <a:p>
            <a:fld id="{B330E269-9530-4540-A93B-9A81AA67D0A5}" type="datetimeFigureOut">
              <a:rPr lang="en-US" smtClean="0"/>
              <a:t>7/12/2022</a:t>
            </a:fld>
            <a:endParaRPr lang="en-US"/>
          </a:p>
        </p:txBody>
      </p:sp>
      <p:sp>
        <p:nvSpPr>
          <p:cNvPr id="8" name="Footer Placeholder 7">
            <a:extLst>
              <a:ext uri="{FF2B5EF4-FFF2-40B4-BE49-F238E27FC236}">
                <a16:creationId xmlns:a16="http://schemas.microsoft.com/office/drawing/2014/main" id="{F54A08E9-AA5C-1E6B-3D3A-B9898AE589B2}"/>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D56B5CBC-72C8-5976-0F03-CDC295885166}"/>
              </a:ext>
            </a:extLst>
          </p:cNvPr>
          <p:cNvSpPr>
            <a:spLocks noGrp="1"/>
          </p:cNvSpPr>
          <p:nvPr>
            <p:ph type="sldNum" sz="quarter" idx="12"/>
          </p:nvPr>
        </p:nvSpPr>
        <p:spPr/>
        <p:txBody>
          <a:bodyPr/>
          <a:lstStyle/>
          <a:p>
            <a:fld id="{2E217F0E-D9C9-466B-B492-3BEFE04DC3D7}" type="slidenum">
              <a:rPr lang="en-US" smtClean="0"/>
              <a:t>‹#›</a:t>
            </a:fld>
            <a:endParaRPr lang="en-US"/>
          </a:p>
        </p:txBody>
      </p:sp>
    </p:spTree>
    <p:extLst>
      <p:ext uri="{BB962C8B-B14F-4D97-AF65-F5344CB8AC3E}">
        <p14:creationId xmlns:p14="http://schemas.microsoft.com/office/powerpoint/2010/main" val="38171985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0444B2-8A37-BE59-B07A-6170018C71EA}"/>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3070234F-BEDB-DC0D-968F-7F3F87583515}"/>
              </a:ext>
            </a:extLst>
          </p:cNvPr>
          <p:cNvSpPr>
            <a:spLocks noGrp="1"/>
          </p:cNvSpPr>
          <p:nvPr>
            <p:ph type="dt" sz="half" idx="10"/>
          </p:nvPr>
        </p:nvSpPr>
        <p:spPr/>
        <p:txBody>
          <a:bodyPr/>
          <a:lstStyle/>
          <a:p>
            <a:fld id="{B330E269-9530-4540-A93B-9A81AA67D0A5}" type="datetimeFigureOut">
              <a:rPr lang="en-US" smtClean="0"/>
              <a:t>7/12/2022</a:t>
            </a:fld>
            <a:endParaRPr lang="en-US"/>
          </a:p>
        </p:txBody>
      </p:sp>
      <p:sp>
        <p:nvSpPr>
          <p:cNvPr id="4" name="Footer Placeholder 3">
            <a:extLst>
              <a:ext uri="{FF2B5EF4-FFF2-40B4-BE49-F238E27FC236}">
                <a16:creationId xmlns:a16="http://schemas.microsoft.com/office/drawing/2014/main" id="{BF137814-E8DB-A10E-0641-24D08F2CC4A4}"/>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2303A851-D9EA-79F5-95D1-48BA1DEA821C}"/>
              </a:ext>
            </a:extLst>
          </p:cNvPr>
          <p:cNvSpPr>
            <a:spLocks noGrp="1"/>
          </p:cNvSpPr>
          <p:nvPr>
            <p:ph type="sldNum" sz="quarter" idx="12"/>
          </p:nvPr>
        </p:nvSpPr>
        <p:spPr/>
        <p:txBody>
          <a:bodyPr/>
          <a:lstStyle/>
          <a:p>
            <a:fld id="{2E217F0E-D9C9-466B-B492-3BEFE04DC3D7}" type="slidenum">
              <a:rPr lang="en-US" smtClean="0"/>
              <a:t>‹#›</a:t>
            </a:fld>
            <a:endParaRPr lang="en-US"/>
          </a:p>
        </p:txBody>
      </p:sp>
    </p:spTree>
    <p:extLst>
      <p:ext uri="{BB962C8B-B14F-4D97-AF65-F5344CB8AC3E}">
        <p14:creationId xmlns:p14="http://schemas.microsoft.com/office/powerpoint/2010/main" val="14347707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C549C62-3F3D-BF36-AE67-A7D901126067}"/>
              </a:ext>
            </a:extLst>
          </p:cNvPr>
          <p:cNvSpPr>
            <a:spLocks noGrp="1"/>
          </p:cNvSpPr>
          <p:nvPr>
            <p:ph type="dt" sz="half" idx="10"/>
          </p:nvPr>
        </p:nvSpPr>
        <p:spPr/>
        <p:txBody>
          <a:bodyPr/>
          <a:lstStyle/>
          <a:p>
            <a:fld id="{B330E269-9530-4540-A93B-9A81AA67D0A5}" type="datetimeFigureOut">
              <a:rPr lang="en-US" smtClean="0"/>
              <a:t>7/12/2022</a:t>
            </a:fld>
            <a:endParaRPr lang="en-US"/>
          </a:p>
        </p:txBody>
      </p:sp>
      <p:sp>
        <p:nvSpPr>
          <p:cNvPr id="3" name="Footer Placeholder 2">
            <a:extLst>
              <a:ext uri="{FF2B5EF4-FFF2-40B4-BE49-F238E27FC236}">
                <a16:creationId xmlns:a16="http://schemas.microsoft.com/office/drawing/2014/main" id="{75CDE814-FB5C-9721-D081-9E4544124183}"/>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838D8B12-85BA-1F01-9F95-DBC1C58647E5}"/>
              </a:ext>
            </a:extLst>
          </p:cNvPr>
          <p:cNvSpPr>
            <a:spLocks noGrp="1"/>
          </p:cNvSpPr>
          <p:nvPr>
            <p:ph type="sldNum" sz="quarter" idx="12"/>
          </p:nvPr>
        </p:nvSpPr>
        <p:spPr/>
        <p:txBody>
          <a:bodyPr/>
          <a:lstStyle/>
          <a:p>
            <a:fld id="{2E217F0E-D9C9-466B-B492-3BEFE04DC3D7}" type="slidenum">
              <a:rPr lang="en-US" smtClean="0"/>
              <a:t>‹#›</a:t>
            </a:fld>
            <a:endParaRPr lang="en-US"/>
          </a:p>
        </p:txBody>
      </p:sp>
    </p:spTree>
    <p:extLst>
      <p:ext uri="{BB962C8B-B14F-4D97-AF65-F5344CB8AC3E}">
        <p14:creationId xmlns:p14="http://schemas.microsoft.com/office/powerpoint/2010/main" val="12996998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1468E3-9003-43B9-C4FB-F03714BC853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67392B01-557E-8DAD-8163-A5752378C3A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E8A2CAF2-2049-37CE-E38E-9693A335C5E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0E28C92-2398-C3DF-FD22-412F8CFFA685}"/>
              </a:ext>
            </a:extLst>
          </p:cNvPr>
          <p:cNvSpPr>
            <a:spLocks noGrp="1"/>
          </p:cNvSpPr>
          <p:nvPr>
            <p:ph type="dt" sz="half" idx="10"/>
          </p:nvPr>
        </p:nvSpPr>
        <p:spPr/>
        <p:txBody>
          <a:bodyPr/>
          <a:lstStyle/>
          <a:p>
            <a:fld id="{B330E269-9530-4540-A93B-9A81AA67D0A5}" type="datetimeFigureOut">
              <a:rPr lang="en-US" smtClean="0"/>
              <a:t>7/12/2022</a:t>
            </a:fld>
            <a:endParaRPr lang="en-US"/>
          </a:p>
        </p:txBody>
      </p:sp>
      <p:sp>
        <p:nvSpPr>
          <p:cNvPr id="6" name="Footer Placeholder 5">
            <a:extLst>
              <a:ext uri="{FF2B5EF4-FFF2-40B4-BE49-F238E27FC236}">
                <a16:creationId xmlns:a16="http://schemas.microsoft.com/office/drawing/2014/main" id="{C5A5E661-A9A8-F39A-AA53-76948E654F5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A988809-E192-25C9-541B-86F01701E174}"/>
              </a:ext>
            </a:extLst>
          </p:cNvPr>
          <p:cNvSpPr>
            <a:spLocks noGrp="1"/>
          </p:cNvSpPr>
          <p:nvPr>
            <p:ph type="sldNum" sz="quarter" idx="12"/>
          </p:nvPr>
        </p:nvSpPr>
        <p:spPr/>
        <p:txBody>
          <a:bodyPr/>
          <a:lstStyle/>
          <a:p>
            <a:fld id="{2E217F0E-D9C9-466B-B492-3BEFE04DC3D7}" type="slidenum">
              <a:rPr lang="en-US" smtClean="0"/>
              <a:t>‹#›</a:t>
            </a:fld>
            <a:endParaRPr lang="en-US"/>
          </a:p>
        </p:txBody>
      </p:sp>
    </p:spTree>
    <p:extLst>
      <p:ext uri="{BB962C8B-B14F-4D97-AF65-F5344CB8AC3E}">
        <p14:creationId xmlns:p14="http://schemas.microsoft.com/office/powerpoint/2010/main" val="26459829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D1BBDC-F39D-7E21-BE19-CD90B4CB036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7486D873-E032-6656-30E2-63157FFB1C1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3344EE5F-7CB5-D927-A9EA-1B13B148DE0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46D401A-78D4-DB33-683C-44E8BB6ACDEA}"/>
              </a:ext>
            </a:extLst>
          </p:cNvPr>
          <p:cNvSpPr>
            <a:spLocks noGrp="1"/>
          </p:cNvSpPr>
          <p:nvPr>
            <p:ph type="dt" sz="half" idx="10"/>
          </p:nvPr>
        </p:nvSpPr>
        <p:spPr/>
        <p:txBody>
          <a:bodyPr/>
          <a:lstStyle/>
          <a:p>
            <a:fld id="{B330E269-9530-4540-A93B-9A81AA67D0A5}" type="datetimeFigureOut">
              <a:rPr lang="en-US" smtClean="0"/>
              <a:t>7/12/2022</a:t>
            </a:fld>
            <a:endParaRPr lang="en-US"/>
          </a:p>
        </p:txBody>
      </p:sp>
      <p:sp>
        <p:nvSpPr>
          <p:cNvPr id="6" name="Footer Placeholder 5">
            <a:extLst>
              <a:ext uri="{FF2B5EF4-FFF2-40B4-BE49-F238E27FC236}">
                <a16:creationId xmlns:a16="http://schemas.microsoft.com/office/drawing/2014/main" id="{FE5866BB-6948-D920-0D30-891C6F3B487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A3F13BC-0D1E-FF30-B048-EC6B7CA9ABB7}"/>
              </a:ext>
            </a:extLst>
          </p:cNvPr>
          <p:cNvSpPr>
            <a:spLocks noGrp="1"/>
          </p:cNvSpPr>
          <p:nvPr>
            <p:ph type="sldNum" sz="quarter" idx="12"/>
          </p:nvPr>
        </p:nvSpPr>
        <p:spPr/>
        <p:txBody>
          <a:bodyPr/>
          <a:lstStyle/>
          <a:p>
            <a:fld id="{2E217F0E-D9C9-466B-B492-3BEFE04DC3D7}" type="slidenum">
              <a:rPr lang="en-US" smtClean="0"/>
              <a:t>‹#›</a:t>
            </a:fld>
            <a:endParaRPr lang="en-US"/>
          </a:p>
        </p:txBody>
      </p:sp>
    </p:spTree>
    <p:extLst>
      <p:ext uri="{BB962C8B-B14F-4D97-AF65-F5344CB8AC3E}">
        <p14:creationId xmlns:p14="http://schemas.microsoft.com/office/powerpoint/2010/main" val="172808310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3D8E177-CC0D-34EE-D8B9-0FA79B54CBD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EA1D399B-2D17-9308-EF76-A7B7192AF8D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F1E83BE-A05D-2587-12BB-6D36831E28C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330E269-9530-4540-A93B-9A81AA67D0A5}" type="datetimeFigureOut">
              <a:rPr lang="en-US" smtClean="0"/>
              <a:t>7/12/2022</a:t>
            </a:fld>
            <a:endParaRPr lang="en-US"/>
          </a:p>
        </p:txBody>
      </p:sp>
      <p:sp>
        <p:nvSpPr>
          <p:cNvPr id="5" name="Footer Placeholder 4">
            <a:extLst>
              <a:ext uri="{FF2B5EF4-FFF2-40B4-BE49-F238E27FC236}">
                <a16:creationId xmlns:a16="http://schemas.microsoft.com/office/drawing/2014/main" id="{4EAA3F65-545E-3CAD-A6F2-F58E0C83C0D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3E070883-7FF7-9942-2DC3-BB84D3991B1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E217F0E-D9C9-466B-B492-3BEFE04DC3D7}" type="slidenum">
              <a:rPr lang="en-US" smtClean="0"/>
              <a:t>‹#›</a:t>
            </a:fld>
            <a:endParaRPr lang="en-US"/>
          </a:p>
        </p:txBody>
      </p:sp>
    </p:spTree>
    <p:extLst>
      <p:ext uri="{BB962C8B-B14F-4D97-AF65-F5344CB8AC3E}">
        <p14:creationId xmlns:p14="http://schemas.microsoft.com/office/powerpoint/2010/main" val="59248119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8.xml"/><Relationship Id="rId2" Type="http://schemas.openxmlformats.org/officeDocument/2006/relationships/diagramData" Target="../diagrams/data8.xml"/><Relationship Id="rId1" Type="http://schemas.openxmlformats.org/officeDocument/2006/relationships/slideLayout" Target="../slideLayouts/slideLayout2.xml"/><Relationship Id="rId6" Type="http://schemas.microsoft.com/office/2007/relationships/diagramDrawing" Target="../diagrams/drawing8.xml"/><Relationship Id="rId5" Type="http://schemas.openxmlformats.org/officeDocument/2006/relationships/diagramColors" Target="../diagrams/colors8.xml"/><Relationship Id="rId4" Type="http://schemas.openxmlformats.org/officeDocument/2006/relationships/diagramQuickStyle" Target="../diagrams/quickStyle8.xml"/></Relationships>
</file>

<file path=ppt/slides/_rels/slide11.xml.rels><?xml version="1.0" encoding="UTF-8" standalone="yes"?>
<Relationships xmlns="http://schemas.openxmlformats.org/package/2006/relationships"><Relationship Id="rId3" Type="http://schemas.openxmlformats.org/officeDocument/2006/relationships/diagramData" Target="../diagrams/data9.xml"/><Relationship Id="rId7" Type="http://schemas.microsoft.com/office/2007/relationships/diagramDrawing" Target="../diagrams/drawing9.xml"/><Relationship Id="rId2" Type="http://schemas.openxmlformats.org/officeDocument/2006/relationships/image" Target="../media/image2.jpeg"/><Relationship Id="rId1" Type="http://schemas.openxmlformats.org/officeDocument/2006/relationships/slideLayout" Target="../slideLayouts/slideLayout2.xml"/><Relationship Id="rId6" Type="http://schemas.openxmlformats.org/officeDocument/2006/relationships/diagramColors" Target="../diagrams/colors9.xml"/><Relationship Id="rId5" Type="http://schemas.openxmlformats.org/officeDocument/2006/relationships/diagramQuickStyle" Target="../diagrams/quickStyle9.xml"/><Relationship Id="rId4" Type="http://schemas.openxmlformats.org/officeDocument/2006/relationships/diagramLayout" Target="../diagrams/layout9.xml"/></Relationships>
</file>

<file path=ppt/slides/_rels/slide12.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hyperlink" Target="https://cgspremier.com/how-to-start-a-mobile-health-clinic"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microsoft.com/office/2017/06/relationships/model3d" Target="../media/model3d1.glb"/><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2.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 name="Rectangle 7">
            <a:extLst>
              <a:ext uri="{FF2B5EF4-FFF2-40B4-BE49-F238E27FC236}">
                <a16:creationId xmlns:a16="http://schemas.microsoft.com/office/drawing/2014/main" id="{2A8AA5BC-4F7A-4226-8F99-6D824B226A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3324"/>
            <a:ext cx="12192000" cy="6861324"/>
          </a:xfrm>
          <a:prstGeom prst="rect">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cxnSp>
        <p:nvCxnSpPr>
          <p:cNvPr id="15" name="Straight Connector 9">
            <a:extLst>
              <a:ext uri="{FF2B5EF4-FFF2-40B4-BE49-F238E27FC236}">
                <a16:creationId xmlns:a16="http://schemas.microsoft.com/office/drawing/2014/main" id="{911DBBF1-3229-4BD9-B3D1-B4CA571E7431}"/>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bwMode="white">
          <a:xfrm>
            <a:off x="0" y="843625"/>
            <a:ext cx="12188824" cy="0"/>
          </a:xfrm>
          <a:prstGeom prst="line">
            <a:avLst/>
          </a:prstGeom>
          <a:ln w="50800">
            <a:solidFill>
              <a:schemeClr val="bg1"/>
            </a:solidFill>
          </a:ln>
        </p:spPr>
        <p:style>
          <a:lnRef idx="1">
            <a:schemeClr val="accent1"/>
          </a:lnRef>
          <a:fillRef idx="0">
            <a:schemeClr val="accent1"/>
          </a:fillRef>
          <a:effectRef idx="0">
            <a:schemeClr val="accent1"/>
          </a:effectRef>
          <a:fontRef idx="minor">
            <a:schemeClr val="tx1"/>
          </a:fontRef>
        </p:style>
      </p:cxnSp>
      <p:sp>
        <p:nvSpPr>
          <p:cNvPr id="12" name="Rectangle 11">
            <a:extLst>
              <a:ext uri="{FF2B5EF4-FFF2-40B4-BE49-F238E27FC236}">
                <a16:creationId xmlns:a16="http://schemas.microsoft.com/office/drawing/2014/main" id="{5BC87C3E-1040-4EE4-9BDB-9537F7A1B33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176" y="968282"/>
            <a:ext cx="12188824" cy="494690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37680DAE-3282-8416-9D4D-CA6BBD5054DC}"/>
              </a:ext>
            </a:extLst>
          </p:cNvPr>
          <p:cNvSpPr>
            <a:spLocks noGrp="1"/>
          </p:cNvSpPr>
          <p:nvPr>
            <p:ph type="ctrTitle"/>
          </p:nvPr>
        </p:nvSpPr>
        <p:spPr>
          <a:xfrm>
            <a:off x="795338" y="1566473"/>
            <a:ext cx="10601325" cy="2166723"/>
          </a:xfrm>
        </p:spPr>
        <p:txBody>
          <a:bodyPr>
            <a:normAutofit/>
          </a:bodyPr>
          <a:lstStyle/>
          <a:p>
            <a:r>
              <a:rPr lang="en-US" sz="6600" dirty="0"/>
              <a:t>REMOTE MENTAL HEALTH CARE</a:t>
            </a:r>
          </a:p>
        </p:txBody>
      </p:sp>
      <p:sp>
        <p:nvSpPr>
          <p:cNvPr id="3" name="Subtitle 2">
            <a:extLst>
              <a:ext uri="{FF2B5EF4-FFF2-40B4-BE49-F238E27FC236}">
                <a16:creationId xmlns:a16="http://schemas.microsoft.com/office/drawing/2014/main" id="{75C4B364-FA26-D174-0807-0BB7CF0DD25E}"/>
              </a:ext>
            </a:extLst>
          </p:cNvPr>
          <p:cNvSpPr>
            <a:spLocks noGrp="1"/>
          </p:cNvSpPr>
          <p:nvPr>
            <p:ph type="subTitle" idx="1"/>
          </p:nvPr>
        </p:nvSpPr>
        <p:spPr>
          <a:xfrm>
            <a:off x="795338" y="3894593"/>
            <a:ext cx="10601325" cy="1995119"/>
          </a:xfrm>
        </p:spPr>
        <p:txBody>
          <a:bodyPr>
            <a:noAutofit/>
          </a:bodyPr>
          <a:lstStyle/>
          <a:p>
            <a:r>
              <a:rPr lang="en-US" sz="1400" dirty="0"/>
              <a:t>King University</a:t>
            </a:r>
          </a:p>
          <a:p>
            <a:r>
              <a:rPr lang="en-US" sz="1400" dirty="0"/>
              <a:t>Practice Management and Advanced Role Development</a:t>
            </a:r>
          </a:p>
          <a:p>
            <a:r>
              <a:rPr lang="en-US" sz="1400" dirty="0"/>
              <a:t>NURS5026</a:t>
            </a:r>
          </a:p>
          <a:p>
            <a:r>
              <a:rPr lang="en-US" sz="1400" dirty="0"/>
              <a:t>Dr. Nicole Walters</a:t>
            </a:r>
          </a:p>
          <a:p>
            <a:r>
              <a:rPr lang="en-US" sz="1400" dirty="0"/>
              <a:t>7/8/2022</a:t>
            </a:r>
          </a:p>
          <a:p>
            <a:r>
              <a:rPr lang="en-US" sz="1400" dirty="0"/>
              <a:t>Tonya Buchanan, Karen Gooden, Lisa Kruger, Jennifer McDaniel, Jessica Sampson</a:t>
            </a:r>
          </a:p>
        </p:txBody>
      </p:sp>
      <p:cxnSp>
        <p:nvCxnSpPr>
          <p:cNvPr id="14" name="Straight Connector 13">
            <a:extLst>
              <a:ext uri="{FF2B5EF4-FFF2-40B4-BE49-F238E27FC236}">
                <a16:creationId xmlns:a16="http://schemas.microsoft.com/office/drawing/2014/main" id="{42CDBECE-872A-4C73-9DC1-BB4E805E2CF5}"/>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724400" y="3894594"/>
            <a:ext cx="2743200" cy="0"/>
          </a:xfrm>
          <a:prstGeom prst="line">
            <a:avLst/>
          </a:prstGeom>
          <a:ln w="190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cxnSp>
        <p:nvCxnSpPr>
          <p:cNvPr id="16" name="Straight Connector 15">
            <a:extLst>
              <a:ext uri="{FF2B5EF4-FFF2-40B4-BE49-F238E27FC236}">
                <a16:creationId xmlns:a16="http://schemas.microsoft.com/office/drawing/2014/main" id="{F5CD5A0B-CDD7-427C-AA42-2EECFDFA1811}"/>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bwMode="white">
          <a:xfrm>
            <a:off x="0" y="6028863"/>
            <a:ext cx="12188824" cy="0"/>
          </a:xfrm>
          <a:prstGeom prst="line">
            <a:avLst/>
          </a:prstGeom>
          <a:ln w="50800">
            <a:solidFill>
              <a:schemeClr val="bg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8063872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2" name="Rectangle 41">
            <a:extLst>
              <a:ext uri="{FF2B5EF4-FFF2-40B4-BE49-F238E27FC236}">
                <a16:creationId xmlns:a16="http://schemas.microsoft.com/office/drawing/2014/main" id="{B775CD93-9DF2-48CB-9F57-1BCA9A46C7F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66344" y="448055"/>
            <a:ext cx="3414370" cy="3801257"/>
          </a:xfrm>
          <a:prstGeom prst="rect">
            <a:avLst/>
          </a:prstGeom>
          <a:solidFill>
            <a:srgbClr val="595959"/>
          </a:solidFill>
          <a:ln w="254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sp>
        <p:nvSpPr>
          <p:cNvPr id="2" name="Title 1">
            <a:extLst>
              <a:ext uri="{FF2B5EF4-FFF2-40B4-BE49-F238E27FC236}">
                <a16:creationId xmlns:a16="http://schemas.microsoft.com/office/drawing/2014/main" id="{897BEF49-2C10-883C-2016-BCAAFE5BAAC6}"/>
              </a:ext>
            </a:extLst>
          </p:cNvPr>
          <p:cNvSpPr>
            <a:spLocks noGrp="1"/>
          </p:cNvSpPr>
          <p:nvPr>
            <p:ph type="title"/>
          </p:nvPr>
        </p:nvSpPr>
        <p:spPr>
          <a:xfrm>
            <a:off x="777240" y="731519"/>
            <a:ext cx="2845191" cy="3237579"/>
          </a:xfrm>
        </p:spPr>
        <p:txBody>
          <a:bodyPr vert="horz" lIns="91440" tIns="45720" rIns="91440" bIns="45720" rtlCol="0" anchor="ctr">
            <a:normAutofit/>
          </a:bodyPr>
          <a:lstStyle/>
          <a:p>
            <a:r>
              <a:rPr lang="en-US" sz="3500" kern="1200">
                <a:solidFill>
                  <a:srgbClr val="FFFFFF"/>
                </a:solidFill>
                <a:latin typeface="+mj-lt"/>
                <a:ea typeface="+mj-ea"/>
                <a:cs typeface="+mj-cs"/>
              </a:rPr>
              <a:t>Blue Ocean </a:t>
            </a:r>
            <a:br>
              <a:rPr lang="en-US" sz="3500" kern="1200">
                <a:solidFill>
                  <a:srgbClr val="FFFFFF"/>
                </a:solidFill>
                <a:latin typeface="+mj-lt"/>
                <a:ea typeface="+mj-ea"/>
                <a:cs typeface="+mj-cs"/>
              </a:rPr>
            </a:br>
            <a:r>
              <a:rPr lang="en-US" sz="3500" kern="1200">
                <a:solidFill>
                  <a:srgbClr val="FFFFFF"/>
                </a:solidFill>
                <a:latin typeface="+mj-lt"/>
                <a:ea typeface="+mj-ea"/>
                <a:cs typeface="+mj-cs"/>
              </a:rPr>
              <a:t>Mobile Mental Health Transitional Care (MMHTC)</a:t>
            </a:r>
          </a:p>
        </p:txBody>
      </p:sp>
      <p:sp>
        <p:nvSpPr>
          <p:cNvPr id="44" name="Rectangle 43">
            <a:extLst>
              <a:ext uri="{FF2B5EF4-FFF2-40B4-BE49-F238E27FC236}">
                <a16:creationId xmlns:a16="http://schemas.microsoft.com/office/drawing/2014/main" id="{6166C6D1-23AC-49C4-BA07-238E4E9F8CE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66343" y="4419227"/>
            <a:ext cx="3414369" cy="1979852"/>
          </a:xfrm>
          <a:prstGeom prst="rect">
            <a:avLst/>
          </a:prstGeom>
          <a:solidFill>
            <a:schemeClr val="accent1">
              <a:alpha val="95000"/>
            </a:schemeClr>
          </a:solidFill>
          <a:ln w="254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FFFFFF"/>
              </a:solidFill>
            </a:endParaRPr>
          </a:p>
        </p:txBody>
      </p:sp>
      <p:sp>
        <p:nvSpPr>
          <p:cNvPr id="46" name="Rectangle 45">
            <a:extLst>
              <a:ext uri="{FF2B5EF4-FFF2-40B4-BE49-F238E27FC236}">
                <a16:creationId xmlns:a16="http://schemas.microsoft.com/office/drawing/2014/main" id="{1C091803-41C2-48E0-9228-5148460C747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044603" y="448055"/>
            <a:ext cx="7688475" cy="5952745"/>
          </a:xfrm>
          <a:prstGeom prst="rect">
            <a:avLst/>
          </a:prstGeom>
          <a:solidFill>
            <a:schemeClr val="tx1">
              <a:lumMod val="50000"/>
              <a:lumOff val="50000"/>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Box 2">
            <a:extLst>
              <a:ext uri="{FF2B5EF4-FFF2-40B4-BE49-F238E27FC236}">
                <a16:creationId xmlns:a16="http://schemas.microsoft.com/office/drawing/2014/main" id="{AFAC181C-36AE-A22B-A4FB-4A9495C182CC}"/>
              </a:ext>
            </a:extLst>
          </p:cNvPr>
          <p:cNvSpPr txBox="1"/>
          <p:nvPr/>
        </p:nvSpPr>
        <p:spPr>
          <a:xfrm>
            <a:off x="4379709" y="686862"/>
            <a:ext cx="7037591" cy="5475129"/>
          </a:xfrm>
          <a:prstGeom prst="rect">
            <a:avLst/>
          </a:prstGeom>
        </p:spPr>
        <p:txBody>
          <a:bodyPr vert="horz" lIns="91440" tIns="45720" rIns="91440" bIns="45720" rtlCol="0" anchor="ctr">
            <a:normAutofit/>
          </a:bodyPr>
          <a:lstStyle/>
          <a:p>
            <a:pPr indent="-228600">
              <a:lnSpc>
                <a:spcPct val="90000"/>
              </a:lnSpc>
              <a:spcAft>
                <a:spcPts val="600"/>
              </a:spcAft>
              <a:buFont typeface="Arial" panose="020B0604020202020204" pitchFamily="34" charset="0"/>
              <a:buChar char="•"/>
            </a:pPr>
            <a:endParaRPr lang="en-US" sz="2200" dirty="0"/>
          </a:p>
          <a:p>
            <a:pPr indent="-228600">
              <a:lnSpc>
                <a:spcPct val="90000"/>
              </a:lnSpc>
              <a:spcAft>
                <a:spcPts val="600"/>
              </a:spcAft>
              <a:buFont typeface="Arial" panose="020B0604020202020204" pitchFamily="34" charset="0"/>
              <a:buChar char="•"/>
            </a:pPr>
            <a:r>
              <a:rPr lang="en-US" sz="2200" dirty="0"/>
              <a:t>Education will also be provided to clients along with information and contacts for resources in their communities for mental health needs.</a:t>
            </a:r>
          </a:p>
          <a:p>
            <a:pPr indent="-228600">
              <a:lnSpc>
                <a:spcPct val="90000"/>
              </a:lnSpc>
              <a:spcAft>
                <a:spcPts val="600"/>
              </a:spcAft>
              <a:buFont typeface="Arial" panose="020B0604020202020204" pitchFamily="34" charset="0"/>
              <a:buChar char="•"/>
            </a:pPr>
            <a:endParaRPr lang="en-US" sz="2200" dirty="0"/>
          </a:p>
          <a:p>
            <a:pPr indent="-228600">
              <a:lnSpc>
                <a:spcPct val="90000"/>
              </a:lnSpc>
              <a:spcAft>
                <a:spcPts val="600"/>
              </a:spcAft>
              <a:buFont typeface="Arial" panose="020B0604020202020204" pitchFamily="34" charset="0"/>
              <a:buChar char="•"/>
            </a:pPr>
            <a:r>
              <a:rPr lang="en-US" sz="2200" dirty="0"/>
              <a:t>To initiate this project items needed include a refurbished ambulance or food truck; shatterproof glass to separate staff from clients for safety and allows for privacy; shelving to store educational material; doors that lock from inside and are secure; communication equipment based on internet and electrical availability. The unit will be handicap accessible. </a:t>
            </a:r>
          </a:p>
          <a:p>
            <a:pPr indent="-228600">
              <a:lnSpc>
                <a:spcPct val="90000"/>
              </a:lnSpc>
              <a:spcAft>
                <a:spcPts val="600"/>
              </a:spcAft>
              <a:buFont typeface="Arial" panose="020B0604020202020204" pitchFamily="34" charset="0"/>
              <a:buChar char="•"/>
            </a:pPr>
            <a:endParaRPr lang="en-US" sz="2200" dirty="0"/>
          </a:p>
          <a:p>
            <a:pPr>
              <a:lnSpc>
                <a:spcPct val="90000"/>
              </a:lnSpc>
              <a:spcAft>
                <a:spcPts val="600"/>
              </a:spcAft>
            </a:pPr>
            <a:r>
              <a:rPr lang="en-US" sz="2200" dirty="0"/>
              <a:t>(Remote Area Medical, 2021)</a:t>
            </a:r>
          </a:p>
          <a:p>
            <a:pPr indent="-228600">
              <a:lnSpc>
                <a:spcPct val="90000"/>
              </a:lnSpc>
              <a:spcAft>
                <a:spcPts val="600"/>
              </a:spcAft>
              <a:buFont typeface="Arial" panose="020B0604020202020204" pitchFamily="34" charset="0"/>
              <a:buChar char="•"/>
            </a:pPr>
            <a:endParaRPr lang="en-US" sz="2200" dirty="0"/>
          </a:p>
          <a:p>
            <a:pPr indent="-228600">
              <a:lnSpc>
                <a:spcPct val="90000"/>
              </a:lnSpc>
              <a:spcAft>
                <a:spcPts val="600"/>
              </a:spcAft>
              <a:buFont typeface="Arial" panose="020B0604020202020204" pitchFamily="34" charset="0"/>
              <a:buChar char="•"/>
            </a:pPr>
            <a:endParaRPr lang="en-US" sz="2200" dirty="0"/>
          </a:p>
        </p:txBody>
      </p:sp>
      <p:graphicFrame>
        <p:nvGraphicFramePr>
          <p:cNvPr id="5" name="Content Placeholder 2">
            <a:extLst>
              <a:ext uri="{FF2B5EF4-FFF2-40B4-BE49-F238E27FC236}">
                <a16:creationId xmlns:a16="http://schemas.microsoft.com/office/drawing/2014/main" id="{4B7500F2-EA08-C5E2-1B55-0FF3F0CB8827}"/>
              </a:ext>
            </a:extLst>
          </p:cNvPr>
          <p:cNvGraphicFramePr>
            <a:graphicFrameLocks noGrp="1"/>
          </p:cNvGraphicFramePr>
          <p:nvPr>
            <p:ph idx="1"/>
          </p:nvPr>
        </p:nvGraphicFramePr>
        <p:xfrm>
          <a:off x="5010150" y="7014258"/>
          <a:ext cx="106955" cy="13889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87560696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7BEF49-2C10-883C-2016-BCAAFE5BAAC6}"/>
              </a:ext>
            </a:extLst>
          </p:cNvPr>
          <p:cNvSpPr>
            <a:spLocks noGrp="1"/>
          </p:cNvSpPr>
          <p:nvPr>
            <p:ph type="title"/>
          </p:nvPr>
        </p:nvSpPr>
        <p:spPr>
          <a:xfrm>
            <a:off x="801098" y="1396289"/>
            <a:ext cx="5277333" cy="1325563"/>
          </a:xfrm>
        </p:spPr>
        <p:txBody>
          <a:bodyPr vert="horz" lIns="91440" tIns="45720" rIns="91440" bIns="45720" rtlCol="0" anchor="ctr">
            <a:normAutofit/>
          </a:bodyPr>
          <a:lstStyle/>
          <a:p>
            <a:pPr algn="ctr"/>
            <a:r>
              <a:rPr lang="en-US" b="1" dirty="0"/>
              <a:t>Impact of Mobile Mental Health Care</a:t>
            </a:r>
          </a:p>
        </p:txBody>
      </p:sp>
      <p:sp>
        <p:nvSpPr>
          <p:cNvPr id="3" name="TextBox 2">
            <a:extLst>
              <a:ext uri="{FF2B5EF4-FFF2-40B4-BE49-F238E27FC236}">
                <a16:creationId xmlns:a16="http://schemas.microsoft.com/office/drawing/2014/main" id="{A37FDAB8-56DF-2421-F710-AECF9C6C8C00}"/>
              </a:ext>
            </a:extLst>
          </p:cNvPr>
          <p:cNvSpPr txBox="1"/>
          <p:nvPr/>
        </p:nvSpPr>
        <p:spPr>
          <a:xfrm>
            <a:off x="2043404" y="0"/>
            <a:ext cx="7209042" cy="1154162"/>
          </a:xfrm>
          <a:prstGeom prst="rect">
            <a:avLst/>
          </a:prstGeom>
          <a:noFill/>
        </p:spPr>
        <p:txBody>
          <a:bodyPr wrap="square" rtlCol="0">
            <a:spAutoFit/>
          </a:bodyPr>
          <a:lstStyle/>
          <a:p>
            <a:pPr algn="ctr">
              <a:spcAft>
                <a:spcPts val="600"/>
              </a:spcAft>
            </a:pPr>
            <a:r>
              <a:rPr lang="en-US" sz="3200" dirty="0"/>
              <a:t>MMHTC  </a:t>
            </a:r>
          </a:p>
          <a:p>
            <a:pPr algn="ctr">
              <a:spcAft>
                <a:spcPts val="600"/>
              </a:spcAft>
            </a:pPr>
            <a:r>
              <a:rPr lang="en-US" sz="3200" dirty="0"/>
              <a:t>Improving the Current Problem</a:t>
            </a:r>
          </a:p>
        </p:txBody>
      </p:sp>
      <p:sp>
        <p:nvSpPr>
          <p:cNvPr id="28" name="Freeform 49">
            <a:extLst>
              <a:ext uri="{FF2B5EF4-FFF2-40B4-BE49-F238E27FC236}">
                <a16:creationId xmlns:a16="http://schemas.microsoft.com/office/drawing/2014/main" id="{EF9B8DF2-C3F5-49A2-94D2-F7B65A0F1F1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6713914" y="581159"/>
            <a:ext cx="5478085" cy="6276841"/>
          </a:xfrm>
          <a:custGeom>
            <a:avLst/>
            <a:gdLst>
              <a:gd name="connsiteX0" fmla="*/ 2178155 w 5478085"/>
              <a:gd name="connsiteY0" fmla="*/ 0 h 6276841"/>
              <a:gd name="connsiteX1" fmla="*/ 5478085 w 5478085"/>
              <a:gd name="connsiteY1" fmla="*/ 3299930 h 6276841"/>
              <a:gd name="connsiteX2" fmla="*/ 3751098 w 5478085"/>
              <a:gd name="connsiteY2" fmla="*/ 6201577 h 6276841"/>
              <a:gd name="connsiteX3" fmla="*/ 3594858 w 5478085"/>
              <a:gd name="connsiteY3" fmla="*/ 6276841 h 6276841"/>
              <a:gd name="connsiteX4" fmla="*/ 761453 w 5478085"/>
              <a:gd name="connsiteY4" fmla="*/ 6276841 h 6276841"/>
              <a:gd name="connsiteX5" fmla="*/ 605213 w 5478085"/>
              <a:gd name="connsiteY5" fmla="*/ 6201577 h 6276841"/>
              <a:gd name="connsiteX6" fmla="*/ 79093 w 5478085"/>
              <a:gd name="connsiteY6" fmla="*/ 5846317 h 6276841"/>
              <a:gd name="connsiteX7" fmla="*/ 0 w 5478085"/>
              <a:gd name="connsiteY7" fmla="*/ 5774432 h 6276841"/>
              <a:gd name="connsiteX8" fmla="*/ 0 w 5478085"/>
              <a:gd name="connsiteY8" fmla="*/ 825429 h 6276841"/>
              <a:gd name="connsiteX9" fmla="*/ 79093 w 5478085"/>
              <a:gd name="connsiteY9" fmla="*/ 753544 h 6276841"/>
              <a:gd name="connsiteX10" fmla="*/ 2178155 w 5478085"/>
              <a:gd name="connsiteY10" fmla="*/ 0 h 62768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5478085" h="6276841">
                <a:moveTo>
                  <a:pt x="2178155" y="0"/>
                </a:moveTo>
                <a:cubicBezTo>
                  <a:pt x="4000656" y="0"/>
                  <a:pt x="5478085" y="1477429"/>
                  <a:pt x="5478085" y="3299930"/>
                </a:cubicBezTo>
                <a:cubicBezTo>
                  <a:pt x="5478085" y="4552900"/>
                  <a:pt x="4779769" y="5642769"/>
                  <a:pt x="3751098" y="6201577"/>
                </a:cubicBezTo>
                <a:lnTo>
                  <a:pt x="3594858" y="6276841"/>
                </a:lnTo>
                <a:lnTo>
                  <a:pt x="761453" y="6276841"/>
                </a:lnTo>
                <a:lnTo>
                  <a:pt x="605213" y="6201577"/>
                </a:lnTo>
                <a:cubicBezTo>
                  <a:pt x="418182" y="6099975"/>
                  <a:pt x="242071" y="5980818"/>
                  <a:pt x="79093" y="5846317"/>
                </a:cubicBezTo>
                <a:lnTo>
                  <a:pt x="0" y="5774432"/>
                </a:lnTo>
                <a:lnTo>
                  <a:pt x="0" y="825429"/>
                </a:lnTo>
                <a:lnTo>
                  <a:pt x="79093" y="753544"/>
                </a:lnTo>
                <a:cubicBezTo>
                  <a:pt x="649516" y="282789"/>
                  <a:pt x="1380811" y="0"/>
                  <a:pt x="2178155" y="0"/>
                </a:cubicBezTo>
                <a:close/>
              </a:path>
            </a:pathLst>
          </a:custGeom>
          <a:solidFill>
            <a:srgbClr val="FFFFFF">
              <a:alpha val="80000"/>
            </a:srgbClr>
          </a:solidFill>
          <a:ln w="31750">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24" name="Picture 23">
            <a:extLst>
              <a:ext uri="{FF2B5EF4-FFF2-40B4-BE49-F238E27FC236}">
                <a16:creationId xmlns:a16="http://schemas.microsoft.com/office/drawing/2014/main" id="{508608D5-BE41-95B4-9B2F-1B964A4DC5DD}"/>
              </a:ext>
            </a:extLst>
          </p:cNvPr>
          <p:cNvPicPr>
            <a:picLocks noChangeAspect="1"/>
          </p:cNvPicPr>
          <p:nvPr/>
        </p:nvPicPr>
        <p:blipFill rotWithShape="1">
          <a:blip r:embed="rId2"/>
          <a:srcRect l="3136" r="31689" b="1"/>
          <a:stretch/>
        </p:blipFill>
        <p:spPr>
          <a:xfrm>
            <a:off x="6893317" y="760562"/>
            <a:ext cx="5298683" cy="6097438"/>
          </a:xfrm>
          <a:custGeom>
            <a:avLst/>
            <a:gdLst/>
            <a:ahLst/>
            <a:cxnLst/>
            <a:rect l="l" t="t" r="r" b="b"/>
            <a:pathLst>
              <a:path w="5298683" h="6097438">
                <a:moveTo>
                  <a:pt x="3120528" y="0"/>
                </a:moveTo>
                <a:cubicBezTo>
                  <a:pt x="3874524" y="0"/>
                  <a:pt x="4566062" y="267415"/>
                  <a:pt x="5105473" y="712577"/>
                </a:cubicBezTo>
                <a:lnTo>
                  <a:pt x="5298683" y="888178"/>
                </a:lnTo>
                <a:lnTo>
                  <a:pt x="5298683" y="5352876"/>
                </a:lnTo>
                <a:lnTo>
                  <a:pt x="5105473" y="5528477"/>
                </a:lnTo>
                <a:cubicBezTo>
                  <a:pt x="4874296" y="5719261"/>
                  <a:pt x="4615179" y="5877397"/>
                  <a:pt x="4335177" y="5995828"/>
                </a:cubicBezTo>
                <a:lnTo>
                  <a:pt x="4057556" y="6097438"/>
                </a:lnTo>
                <a:lnTo>
                  <a:pt x="2183499" y="6097438"/>
                </a:lnTo>
                <a:lnTo>
                  <a:pt x="1905878" y="5995828"/>
                </a:lnTo>
                <a:cubicBezTo>
                  <a:pt x="785873" y="5522106"/>
                  <a:pt x="0" y="4413092"/>
                  <a:pt x="0" y="3120527"/>
                </a:cubicBezTo>
                <a:cubicBezTo>
                  <a:pt x="0" y="1397108"/>
                  <a:pt x="1397108" y="0"/>
                  <a:pt x="3120528" y="0"/>
                </a:cubicBezTo>
                <a:close/>
              </a:path>
            </a:pathLst>
          </a:custGeom>
        </p:spPr>
      </p:pic>
      <p:graphicFrame>
        <p:nvGraphicFramePr>
          <p:cNvPr id="5" name="Content Placeholder 2">
            <a:extLst>
              <a:ext uri="{FF2B5EF4-FFF2-40B4-BE49-F238E27FC236}">
                <a16:creationId xmlns:a16="http://schemas.microsoft.com/office/drawing/2014/main" id="{4B7500F2-EA08-C5E2-1B55-0FF3F0CB8827}"/>
              </a:ext>
            </a:extLst>
          </p:cNvPr>
          <p:cNvGraphicFramePr>
            <a:graphicFrameLocks noGrp="1"/>
          </p:cNvGraphicFramePr>
          <p:nvPr>
            <p:ph idx="1"/>
            <p:extLst>
              <p:ext uri="{D42A27DB-BD31-4B8C-83A1-F6EECF244321}">
                <p14:modId xmlns:p14="http://schemas.microsoft.com/office/powerpoint/2010/main" val="4040876867"/>
              </p:ext>
            </p:extLst>
          </p:nvPr>
        </p:nvGraphicFramePr>
        <p:xfrm>
          <a:off x="805543" y="2871982"/>
          <a:ext cx="5272888" cy="318168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414906369"/>
      </p:ext>
    </p:extLst>
  </p:cSld>
  <p:clrMapOvr>
    <a:overrideClrMapping bg1="dk1" tx1="lt1" bg2="dk2" tx2="lt2" accent1="accent1" accent2="accent2" accent3="accent3" accent4="accent4" accent5="accent5" accent6="accent6" hlink="hlink" folHlink="folHlink"/>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 name="Rectangle 7">
            <a:extLst>
              <a:ext uri="{FF2B5EF4-FFF2-40B4-BE49-F238E27FC236}">
                <a16:creationId xmlns:a16="http://schemas.microsoft.com/office/drawing/2014/main" id="{B775CD93-9DF2-48CB-9F57-1BCA9A46C7F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8921" y="453981"/>
            <a:ext cx="11274158" cy="1877811"/>
          </a:xfrm>
          <a:prstGeom prst="rect">
            <a:avLst/>
          </a:prstGeom>
          <a:solidFill>
            <a:srgbClr val="595959"/>
          </a:solidFill>
          <a:ln w="254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sp>
        <p:nvSpPr>
          <p:cNvPr id="2" name="Title 1">
            <a:extLst>
              <a:ext uri="{FF2B5EF4-FFF2-40B4-BE49-F238E27FC236}">
                <a16:creationId xmlns:a16="http://schemas.microsoft.com/office/drawing/2014/main" id="{87013EA8-F00D-F93D-1292-0F547DD1538E}"/>
              </a:ext>
            </a:extLst>
          </p:cNvPr>
          <p:cNvSpPr>
            <a:spLocks noGrp="1"/>
          </p:cNvSpPr>
          <p:nvPr>
            <p:ph type="title"/>
          </p:nvPr>
        </p:nvSpPr>
        <p:spPr>
          <a:xfrm>
            <a:off x="731519" y="731520"/>
            <a:ext cx="10666145" cy="1426464"/>
          </a:xfrm>
        </p:spPr>
        <p:txBody>
          <a:bodyPr>
            <a:normAutofit/>
          </a:bodyPr>
          <a:lstStyle/>
          <a:p>
            <a:pPr algn="ctr"/>
            <a:r>
              <a:rPr lang="en-US" dirty="0">
                <a:solidFill>
                  <a:srgbClr val="FFFFFF"/>
                </a:solidFill>
              </a:rPr>
              <a:t>MMHTC Increases Value for State</a:t>
            </a:r>
          </a:p>
        </p:txBody>
      </p:sp>
      <p:sp>
        <p:nvSpPr>
          <p:cNvPr id="17" name="Rectangle 9">
            <a:extLst>
              <a:ext uri="{FF2B5EF4-FFF2-40B4-BE49-F238E27FC236}">
                <a16:creationId xmlns:a16="http://schemas.microsoft.com/office/drawing/2014/main" id="{1C091803-41C2-48E0-9228-5148460C747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8920" y="2480956"/>
            <a:ext cx="9006933" cy="3918122"/>
          </a:xfrm>
          <a:prstGeom prst="rect">
            <a:avLst/>
          </a:prstGeom>
          <a:solidFill>
            <a:schemeClr val="tx1">
              <a:lumMod val="50000"/>
              <a:lumOff val="50000"/>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E39D50A0-989B-2F61-C387-AE4F9058BEEC}"/>
              </a:ext>
            </a:extLst>
          </p:cNvPr>
          <p:cNvSpPr>
            <a:spLocks noGrp="1"/>
          </p:cNvSpPr>
          <p:nvPr>
            <p:ph idx="1"/>
          </p:nvPr>
        </p:nvSpPr>
        <p:spPr>
          <a:xfrm>
            <a:off x="789456" y="2789918"/>
            <a:ext cx="8370393" cy="3300196"/>
          </a:xfrm>
        </p:spPr>
        <p:txBody>
          <a:bodyPr anchor="ctr">
            <a:normAutofit/>
          </a:bodyPr>
          <a:lstStyle/>
          <a:p>
            <a:r>
              <a:rPr lang="en-US" sz="1400" dirty="0"/>
              <a:t>Tennessee, per Youth Data (2022), is listed last in all states for youth mental healthcare treatment for major depression currently.  A mobile unit can allow access to this demographic.</a:t>
            </a:r>
          </a:p>
          <a:p>
            <a:r>
              <a:rPr lang="en-US" sz="1400" dirty="0"/>
              <a:t>Overall mental healthcare, per Mental Health America (2022), Tennessee stands 46</a:t>
            </a:r>
            <a:r>
              <a:rPr lang="en-US" sz="1400" baseline="30000" dirty="0"/>
              <a:t>th</a:t>
            </a:r>
            <a:r>
              <a:rPr lang="en-US" sz="1400" dirty="0"/>
              <a:t> in availability for </a:t>
            </a:r>
            <a:r>
              <a:rPr lang="en-US" sz="1400" u="sng" dirty="0"/>
              <a:t>mental healthcare access </a:t>
            </a:r>
            <a:r>
              <a:rPr lang="en-US" sz="1400" dirty="0"/>
              <a:t>overall.  Mental Healthcare America (2022) shows a 660:1 ratio of patients to provider.</a:t>
            </a:r>
          </a:p>
          <a:p>
            <a:r>
              <a:rPr lang="en-US" sz="1400" dirty="0"/>
              <a:t>MMHTC will provide screening tools to help identify people in need early on and provide access to mental health care and information on other available resources for other material needs as well.</a:t>
            </a:r>
          </a:p>
          <a:p>
            <a:endParaRPr lang="en-US" sz="1400" dirty="0"/>
          </a:p>
          <a:p>
            <a:pPr marL="0" indent="0">
              <a:buNone/>
            </a:pPr>
            <a:r>
              <a:rPr lang="en-US" sz="1400" dirty="0"/>
              <a:t>The value of a mobile mental healthcare unit can only improve the numbers for the state of Tennessee.  This in turn would mean that the people of our state will be receiving valuable care.  The value can be determined by Tennessee moving up in the ranks for access to mental healthcare for all.</a:t>
            </a:r>
          </a:p>
          <a:p>
            <a:pPr marL="0" indent="0">
              <a:buNone/>
            </a:pPr>
            <a:r>
              <a:rPr lang="en-US" sz="1400" dirty="0"/>
              <a:t>Insurances would have to pay for less inpatient care if there is a mobile outpatient unit accessing people before they are in crisis mode.  Behaviors would likely improve in schools and workplaces if people receive the appropriate care.</a:t>
            </a:r>
          </a:p>
        </p:txBody>
      </p:sp>
      <p:sp>
        <p:nvSpPr>
          <p:cNvPr id="18" name="Rectangle 11">
            <a:extLst>
              <a:ext uri="{FF2B5EF4-FFF2-40B4-BE49-F238E27FC236}">
                <a16:creationId xmlns:a16="http://schemas.microsoft.com/office/drawing/2014/main" id="{E186B68C-84BC-4A6E-99D1-EE87483C134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625716" y="2480956"/>
            <a:ext cx="2112264" cy="1898903"/>
          </a:xfrm>
          <a:prstGeom prst="rect">
            <a:avLst/>
          </a:prstGeom>
          <a:solidFill>
            <a:srgbClr val="A5A5A5"/>
          </a:solidFill>
          <a:ln w="254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sp>
        <p:nvSpPr>
          <p:cNvPr id="19" name="Rectangle 13">
            <a:extLst>
              <a:ext uri="{FF2B5EF4-FFF2-40B4-BE49-F238E27FC236}">
                <a16:creationId xmlns:a16="http://schemas.microsoft.com/office/drawing/2014/main" id="{6166C6D1-23AC-49C4-BA07-238E4E9F8CE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625716" y="4529023"/>
            <a:ext cx="2107363" cy="1870055"/>
          </a:xfrm>
          <a:prstGeom prst="rect">
            <a:avLst/>
          </a:prstGeom>
          <a:solidFill>
            <a:schemeClr val="accent1">
              <a:alpha val="95000"/>
            </a:schemeClr>
          </a:solidFill>
          <a:ln w="254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pic>
        <p:nvPicPr>
          <p:cNvPr id="5" name="Graphic 4" descr="Dollar with solid fill">
            <a:extLst>
              <a:ext uri="{FF2B5EF4-FFF2-40B4-BE49-F238E27FC236}">
                <a16:creationId xmlns:a16="http://schemas.microsoft.com/office/drawing/2014/main" id="{52EA1AB3-01EF-25DC-9093-A944691184C7}"/>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9748687" y="2609332"/>
            <a:ext cx="1843237" cy="1648976"/>
          </a:xfrm>
          <a:prstGeom prst="rect">
            <a:avLst/>
          </a:prstGeom>
        </p:spPr>
      </p:pic>
    </p:spTree>
    <p:extLst>
      <p:ext uri="{BB962C8B-B14F-4D97-AF65-F5344CB8AC3E}">
        <p14:creationId xmlns:p14="http://schemas.microsoft.com/office/powerpoint/2010/main" val="313752953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4" name="Rectangle 73">
            <a:extLst>
              <a:ext uri="{FF2B5EF4-FFF2-40B4-BE49-F238E27FC236}">
                <a16:creationId xmlns:a16="http://schemas.microsoft.com/office/drawing/2014/main" id="{1E234CF4-802C-4AA1-B540-36C3B838C46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Rectangle 75">
            <a:extLst>
              <a:ext uri="{FF2B5EF4-FFF2-40B4-BE49-F238E27FC236}">
                <a16:creationId xmlns:a16="http://schemas.microsoft.com/office/drawing/2014/main" id="{A5271697-90F1-4A23-8EF2-0179F2EAFAC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1"/>
            <a:ext cx="606972" cy="3233984"/>
          </a:xfrm>
          <a:prstGeom prst="rect">
            <a:avLst/>
          </a:pr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8" name="Rectangle 77">
            <a:extLst>
              <a:ext uri="{FF2B5EF4-FFF2-40B4-BE49-F238E27FC236}">
                <a16:creationId xmlns:a16="http://schemas.microsoft.com/office/drawing/2014/main" id="{D9F5512A-48E1-4C07-B75E-3CCC517B68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3233984"/>
            <a:ext cx="606972" cy="362401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Rectangle 79">
            <a:extLst>
              <a:ext uri="{FF2B5EF4-FFF2-40B4-BE49-F238E27FC236}">
                <a16:creationId xmlns:a16="http://schemas.microsoft.com/office/drawing/2014/main" id="{9D800584-727A-48CF-8223-244AD9717CA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06967" y="-1"/>
            <a:ext cx="5038344" cy="6857999"/>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3D5019C2-15EA-10EF-5658-CFE7CD3FC24B}"/>
              </a:ext>
            </a:extLst>
          </p:cNvPr>
          <p:cNvSpPr>
            <a:spLocks noGrp="1"/>
          </p:cNvSpPr>
          <p:nvPr>
            <p:ph type="title"/>
          </p:nvPr>
        </p:nvSpPr>
        <p:spPr>
          <a:xfrm>
            <a:off x="1166650" y="1332952"/>
            <a:ext cx="3926898" cy="3921176"/>
          </a:xfrm>
        </p:spPr>
        <p:txBody>
          <a:bodyPr anchor="ctr">
            <a:normAutofit/>
          </a:bodyPr>
          <a:lstStyle/>
          <a:p>
            <a:r>
              <a:rPr lang="en-US" sz="5400"/>
              <a:t>Outcomes With and Without MMHTC </a:t>
            </a:r>
          </a:p>
        </p:txBody>
      </p:sp>
      <p:grpSp>
        <p:nvGrpSpPr>
          <p:cNvPr id="82" name="Group 81">
            <a:extLst>
              <a:ext uri="{FF2B5EF4-FFF2-40B4-BE49-F238E27FC236}">
                <a16:creationId xmlns:a16="http://schemas.microsoft.com/office/drawing/2014/main" id="{B0CED441-B73B-4907-9AF2-614CEAC6A182}"/>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188720" y="73152"/>
            <a:ext cx="1178966" cy="232963"/>
            <a:chOff x="5422392" y="64008"/>
            <a:chExt cx="1178966" cy="232963"/>
          </a:xfrm>
        </p:grpSpPr>
        <p:sp>
          <p:nvSpPr>
            <p:cNvPr id="83" name="Rectangle 64">
              <a:extLst>
                <a:ext uri="{FF2B5EF4-FFF2-40B4-BE49-F238E27FC236}">
                  <a16:creationId xmlns:a16="http://schemas.microsoft.com/office/drawing/2014/main" id="{A03170C9-14E4-4D47-827E-51518FA9CA8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22213" y="64008"/>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4" name="Rectangle 66">
              <a:extLst>
                <a:ext uri="{FF2B5EF4-FFF2-40B4-BE49-F238E27FC236}">
                  <a16:creationId xmlns:a16="http://schemas.microsoft.com/office/drawing/2014/main" id="{757EFF12-1826-499E-94C2-AF4400A6640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22213" y="237744"/>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Rectangle 64">
              <a:extLst>
                <a:ext uri="{FF2B5EF4-FFF2-40B4-BE49-F238E27FC236}">
                  <a16:creationId xmlns:a16="http://schemas.microsoft.com/office/drawing/2014/main" id="{20CC511B-2DB0-4523-82ED-40CCC5C7D04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97258" y="64008"/>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66">
              <a:extLst>
                <a:ext uri="{FF2B5EF4-FFF2-40B4-BE49-F238E27FC236}">
                  <a16:creationId xmlns:a16="http://schemas.microsoft.com/office/drawing/2014/main" id="{6CB93565-67D6-49DD-8D4E-4685AC81A07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97258" y="237744"/>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7" name="Rectangle 64">
              <a:extLst>
                <a:ext uri="{FF2B5EF4-FFF2-40B4-BE49-F238E27FC236}">
                  <a16:creationId xmlns:a16="http://schemas.microsoft.com/office/drawing/2014/main" id="{AE9D45A7-FFB3-4E69-A4EC-FAA3489B0E8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672303" y="64008"/>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8" name="Rectangle 66">
              <a:extLst>
                <a:ext uri="{FF2B5EF4-FFF2-40B4-BE49-F238E27FC236}">
                  <a16:creationId xmlns:a16="http://schemas.microsoft.com/office/drawing/2014/main" id="{A29467A6-0F59-4991-89B5-35408BD725D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672303" y="237744"/>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9" name="Rectangle 64">
              <a:extLst>
                <a:ext uri="{FF2B5EF4-FFF2-40B4-BE49-F238E27FC236}">
                  <a16:creationId xmlns:a16="http://schemas.microsoft.com/office/drawing/2014/main" id="{AA726CA1-9A94-4AF0-B9DD-3572C692A17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547347" y="64008"/>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0" name="Rectangle 66">
              <a:extLst>
                <a:ext uri="{FF2B5EF4-FFF2-40B4-BE49-F238E27FC236}">
                  <a16:creationId xmlns:a16="http://schemas.microsoft.com/office/drawing/2014/main" id="{EB03BD70-FD68-460B-A88B-005DAB5BEDD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547347" y="237744"/>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1" name="Rectangle 64">
              <a:extLst>
                <a:ext uri="{FF2B5EF4-FFF2-40B4-BE49-F238E27FC236}">
                  <a16:creationId xmlns:a16="http://schemas.microsoft.com/office/drawing/2014/main" id="{C1040543-6AB1-4FE1-8946-59D0E7BB858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422392" y="64008"/>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2" name="Rectangle 66">
              <a:extLst>
                <a:ext uri="{FF2B5EF4-FFF2-40B4-BE49-F238E27FC236}">
                  <a16:creationId xmlns:a16="http://schemas.microsoft.com/office/drawing/2014/main" id="{BEEF4851-38D3-48A2-B05D-26977162684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422392" y="237744"/>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3" name="Rectangle 64">
              <a:extLst>
                <a:ext uri="{FF2B5EF4-FFF2-40B4-BE49-F238E27FC236}">
                  <a16:creationId xmlns:a16="http://schemas.microsoft.com/office/drawing/2014/main" id="{DEC37F16-C638-42B2-AA09-CA5142D855D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546990" y="64008"/>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4" name="Rectangle 66">
              <a:extLst>
                <a:ext uri="{FF2B5EF4-FFF2-40B4-BE49-F238E27FC236}">
                  <a16:creationId xmlns:a16="http://schemas.microsoft.com/office/drawing/2014/main" id="{0AC31779-80E9-4BF3-9703-F63FE809455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546990" y="237744"/>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5" name="Rectangle 64">
              <a:extLst>
                <a:ext uri="{FF2B5EF4-FFF2-40B4-BE49-F238E27FC236}">
                  <a16:creationId xmlns:a16="http://schemas.microsoft.com/office/drawing/2014/main" id="{D71CA5FF-D764-4C4E-8854-E5875684FEA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422035" y="64008"/>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6" name="Rectangle 66">
              <a:extLst>
                <a:ext uri="{FF2B5EF4-FFF2-40B4-BE49-F238E27FC236}">
                  <a16:creationId xmlns:a16="http://schemas.microsoft.com/office/drawing/2014/main" id="{81A1FA9D-7285-4D42-ADF3-BC14114B27E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422035" y="237744"/>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7" name="Rectangle 64">
              <a:extLst>
                <a:ext uri="{FF2B5EF4-FFF2-40B4-BE49-F238E27FC236}">
                  <a16:creationId xmlns:a16="http://schemas.microsoft.com/office/drawing/2014/main" id="{A1E40F6A-5F88-46D9-A510-00D54F0B81C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97080" y="64008"/>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8" name="Rectangle 66">
              <a:extLst>
                <a:ext uri="{FF2B5EF4-FFF2-40B4-BE49-F238E27FC236}">
                  <a16:creationId xmlns:a16="http://schemas.microsoft.com/office/drawing/2014/main" id="{938C555D-926A-4092-966E-1BC7E455FF3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97080" y="237744"/>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6" name="Rectangle 64">
              <a:extLst>
                <a:ext uri="{FF2B5EF4-FFF2-40B4-BE49-F238E27FC236}">
                  <a16:creationId xmlns:a16="http://schemas.microsoft.com/office/drawing/2014/main" id="{58D049FF-3E13-4E3E-A5BE-CF5253B8E18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72124" y="64008"/>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0" name="Rectangle 66">
              <a:extLst>
                <a:ext uri="{FF2B5EF4-FFF2-40B4-BE49-F238E27FC236}">
                  <a16:creationId xmlns:a16="http://schemas.microsoft.com/office/drawing/2014/main" id="{A16547CF-5B03-4E57-B466-A0FDCECADDD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72124" y="237744"/>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7" name="Rectangle 64">
              <a:extLst>
                <a:ext uri="{FF2B5EF4-FFF2-40B4-BE49-F238E27FC236}">
                  <a16:creationId xmlns:a16="http://schemas.microsoft.com/office/drawing/2014/main" id="{84C012C4-5959-40D5-8A7B-8542BD4B982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47169" y="64008"/>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2" name="Rectangle 66">
              <a:extLst>
                <a:ext uri="{FF2B5EF4-FFF2-40B4-BE49-F238E27FC236}">
                  <a16:creationId xmlns:a16="http://schemas.microsoft.com/office/drawing/2014/main" id="{8C7DF75A-2C0D-4388-A295-397333ADBD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47169" y="237744"/>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3" name="Content Placeholder 2">
            <a:extLst>
              <a:ext uri="{FF2B5EF4-FFF2-40B4-BE49-F238E27FC236}">
                <a16:creationId xmlns:a16="http://schemas.microsoft.com/office/drawing/2014/main" id="{7CD61CDC-40D9-3909-1FAB-DEEBC7142BF9}"/>
              </a:ext>
            </a:extLst>
          </p:cNvPr>
          <p:cNvSpPr>
            <a:spLocks noGrp="1"/>
          </p:cNvSpPr>
          <p:nvPr>
            <p:ph idx="1"/>
          </p:nvPr>
        </p:nvSpPr>
        <p:spPr>
          <a:xfrm>
            <a:off x="6421120" y="499833"/>
            <a:ext cx="5100320" cy="5581226"/>
          </a:xfrm>
        </p:spPr>
        <p:txBody>
          <a:bodyPr anchor="ctr">
            <a:normAutofit/>
          </a:bodyPr>
          <a:lstStyle/>
          <a:p>
            <a:pPr marL="0" indent="0">
              <a:buNone/>
            </a:pPr>
            <a:r>
              <a:rPr lang="en-US" sz="1200" b="1">
                <a:latin typeface="Calibri" panose="020F0502020204030204" pitchFamily="34" charset="0"/>
                <a:cs typeface="Calibri" panose="020F0502020204030204" pitchFamily="34" charset="0"/>
              </a:rPr>
              <a:t>Per Mental Health America (2022)</a:t>
            </a:r>
            <a:endParaRPr lang="en-US" sz="1200" b="1" i="0">
              <a:effectLst/>
              <a:latin typeface="Calibri" panose="020F0502020204030204" pitchFamily="34" charset="0"/>
              <a:cs typeface="Calibri" panose="020F0502020204030204" pitchFamily="34" charset="0"/>
            </a:endParaRPr>
          </a:p>
          <a:p>
            <a:pPr marL="0" indent="0">
              <a:buNone/>
            </a:pPr>
            <a:r>
              <a:rPr lang="en-US" sz="1200" b="1" i="0">
                <a:effectLst/>
                <a:latin typeface="Calibri" panose="020F0502020204030204" pitchFamily="34" charset="0"/>
                <a:cs typeface="Calibri" panose="020F0502020204030204" pitchFamily="34" charset="0"/>
              </a:rPr>
              <a:t>The 9 measures that make up the Access Ranking include:</a:t>
            </a:r>
          </a:p>
          <a:p>
            <a:pPr>
              <a:buFont typeface="+mj-lt"/>
              <a:buAutoNum type="arabicPeriod"/>
            </a:pPr>
            <a:r>
              <a:rPr lang="en-US" sz="1200" b="1" i="0">
                <a:effectLst/>
                <a:latin typeface="Calibri" panose="020F0502020204030204" pitchFamily="34" charset="0"/>
                <a:cs typeface="Calibri" panose="020F0502020204030204" pitchFamily="34" charset="0"/>
              </a:rPr>
              <a:t> Adults with AMI who Did Not Receive Treatment</a:t>
            </a:r>
          </a:p>
          <a:p>
            <a:pPr>
              <a:buFont typeface="+mj-lt"/>
              <a:buAutoNum type="arabicPeriod"/>
            </a:pPr>
            <a:r>
              <a:rPr lang="en-US" sz="1200" b="1" i="0">
                <a:effectLst/>
                <a:latin typeface="Calibri" panose="020F0502020204030204" pitchFamily="34" charset="0"/>
                <a:cs typeface="Calibri" panose="020F0502020204030204" pitchFamily="34" charset="0"/>
              </a:rPr>
              <a:t> Adults with AMI Reporting Unmet Need</a:t>
            </a:r>
          </a:p>
          <a:p>
            <a:pPr>
              <a:buFont typeface="+mj-lt"/>
              <a:buAutoNum type="arabicPeriod"/>
            </a:pPr>
            <a:r>
              <a:rPr lang="en-US" sz="1200" b="1" i="0">
                <a:effectLst/>
                <a:latin typeface="Calibri" panose="020F0502020204030204" pitchFamily="34" charset="0"/>
                <a:cs typeface="Calibri" panose="020F0502020204030204" pitchFamily="34" charset="0"/>
              </a:rPr>
              <a:t>Adults with AMI who are Uninsured</a:t>
            </a:r>
          </a:p>
          <a:p>
            <a:pPr>
              <a:buFont typeface="+mj-lt"/>
              <a:buAutoNum type="arabicPeriod"/>
            </a:pPr>
            <a:r>
              <a:rPr lang="en-US" sz="1200" b="1" i="0">
                <a:effectLst/>
                <a:latin typeface="Calibri" panose="020F0502020204030204" pitchFamily="34" charset="0"/>
                <a:cs typeface="Calibri" panose="020F0502020204030204" pitchFamily="34" charset="0"/>
              </a:rPr>
              <a:t> Adults with Disability who Could Not See a Doctor Due to Costs</a:t>
            </a:r>
          </a:p>
          <a:p>
            <a:pPr>
              <a:buFont typeface="+mj-lt"/>
              <a:buAutoNum type="arabicPeriod"/>
            </a:pPr>
            <a:r>
              <a:rPr lang="en-US" sz="1200" b="1" i="0">
                <a:effectLst/>
                <a:latin typeface="Calibri" panose="020F0502020204030204" pitchFamily="34" charset="0"/>
                <a:cs typeface="Calibri" panose="020F0502020204030204" pitchFamily="34" charset="0"/>
              </a:rPr>
              <a:t> Youth with MDE who Did Not Receive Mental Health Services</a:t>
            </a:r>
          </a:p>
          <a:p>
            <a:pPr>
              <a:buFont typeface="+mj-lt"/>
              <a:buAutoNum type="arabicPeriod"/>
            </a:pPr>
            <a:r>
              <a:rPr lang="en-US" sz="1200" b="1" i="0">
                <a:effectLst/>
                <a:latin typeface="Calibri" panose="020F0502020204030204" pitchFamily="34" charset="0"/>
                <a:cs typeface="Calibri" panose="020F0502020204030204" pitchFamily="34" charset="0"/>
              </a:rPr>
              <a:t> Youth with Severe MDE who Received Some Consistent Treatment</a:t>
            </a:r>
          </a:p>
          <a:p>
            <a:pPr>
              <a:buFont typeface="+mj-lt"/>
              <a:buAutoNum type="arabicPeriod"/>
            </a:pPr>
            <a:r>
              <a:rPr lang="en-US" sz="1200" b="1" i="0">
                <a:effectLst/>
                <a:latin typeface="Calibri" panose="020F0502020204030204" pitchFamily="34" charset="0"/>
                <a:cs typeface="Calibri" panose="020F0502020204030204" pitchFamily="34" charset="0"/>
              </a:rPr>
              <a:t> Children with Private Insurance that Did Not Cover Mental or Emotional Problems</a:t>
            </a:r>
          </a:p>
          <a:p>
            <a:pPr>
              <a:buFont typeface="+mj-lt"/>
              <a:buAutoNum type="arabicPeriod"/>
            </a:pPr>
            <a:r>
              <a:rPr lang="en-US" sz="1200" b="1" i="0">
                <a:effectLst/>
                <a:latin typeface="Calibri" panose="020F0502020204030204" pitchFamily="34" charset="0"/>
                <a:cs typeface="Calibri" panose="020F0502020204030204" pitchFamily="34" charset="0"/>
              </a:rPr>
              <a:t> Students Identified with Emotional Disturbance for an Individualized Education Program</a:t>
            </a:r>
          </a:p>
          <a:p>
            <a:pPr>
              <a:buFont typeface="+mj-lt"/>
              <a:buAutoNum type="arabicPeriod"/>
            </a:pPr>
            <a:r>
              <a:rPr lang="en-US" sz="1200" b="1" i="0">
                <a:effectLst/>
                <a:latin typeface="Calibri" panose="020F0502020204030204" pitchFamily="34" charset="0"/>
                <a:cs typeface="Calibri" panose="020F0502020204030204" pitchFamily="34" charset="0"/>
              </a:rPr>
              <a:t> Mental Health Workforce Availability</a:t>
            </a:r>
          </a:p>
          <a:p>
            <a:pPr marL="0" indent="0">
              <a:buNone/>
            </a:pPr>
            <a:r>
              <a:rPr lang="en-US" sz="1200" b="0">
                <a:effectLst/>
                <a:latin typeface="Calibri" panose="020F0502020204030204" pitchFamily="34" charset="0"/>
                <a:cs typeface="Calibri" panose="020F0502020204030204" pitchFamily="34" charset="0"/>
              </a:rPr>
              <a:t> </a:t>
            </a:r>
          </a:p>
          <a:p>
            <a:pPr marL="0" indent="0">
              <a:buNone/>
            </a:pPr>
            <a:r>
              <a:rPr lang="en-US" sz="1200"/>
              <a:t>The state of Tennessee is 42</a:t>
            </a:r>
            <a:r>
              <a:rPr lang="en-US" sz="1200" baseline="30000"/>
              <a:t>nd</a:t>
            </a:r>
            <a:r>
              <a:rPr lang="en-US" sz="1200"/>
              <a:t> on this national list in providing care to those with mental health concerns.  The numbers will continue to increase unless there are steps taken by the state to address ass 9 measures listed above.</a:t>
            </a:r>
          </a:p>
          <a:p>
            <a:pPr marL="0" indent="0">
              <a:buNone/>
            </a:pPr>
            <a:r>
              <a:rPr lang="en-US" sz="1200"/>
              <a:t>With a mobile mental healthcare unit available to the communities of Tennessee, access can be provided for many that would never have the opportunity for care.  Access to mental healthcare is just as valuable as having a safe community water filtration system.</a:t>
            </a:r>
          </a:p>
        </p:txBody>
      </p:sp>
    </p:spTree>
    <p:extLst>
      <p:ext uri="{BB962C8B-B14F-4D97-AF65-F5344CB8AC3E}">
        <p14:creationId xmlns:p14="http://schemas.microsoft.com/office/powerpoint/2010/main" val="194994626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7" name="Rectangle 16">
            <a:extLst>
              <a:ext uri="{FF2B5EF4-FFF2-40B4-BE49-F238E27FC236}">
                <a16:creationId xmlns:a16="http://schemas.microsoft.com/office/drawing/2014/main" id="{B775CD93-9DF2-48CB-9F57-1BCA9A46C7F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66344" y="448055"/>
            <a:ext cx="3414370" cy="3801257"/>
          </a:xfrm>
          <a:prstGeom prst="rect">
            <a:avLst/>
          </a:prstGeom>
          <a:solidFill>
            <a:srgbClr val="595959"/>
          </a:solidFill>
          <a:ln w="254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sp>
        <p:nvSpPr>
          <p:cNvPr id="2" name="Title 1">
            <a:extLst>
              <a:ext uri="{FF2B5EF4-FFF2-40B4-BE49-F238E27FC236}">
                <a16:creationId xmlns:a16="http://schemas.microsoft.com/office/drawing/2014/main" id="{9EC95346-DE69-1499-05EF-3B5F650996AB}"/>
              </a:ext>
            </a:extLst>
          </p:cNvPr>
          <p:cNvSpPr>
            <a:spLocks noGrp="1"/>
          </p:cNvSpPr>
          <p:nvPr>
            <p:ph type="title"/>
          </p:nvPr>
        </p:nvSpPr>
        <p:spPr>
          <a:xfrm>
            <a:off x="777240" y="731519"/>
            <a:ext cx="2845191" cy="3237579"/>
          </a:xfrm>
        </p:spPr>
        <p:txBody>
          <a:bodyPr>
            <a:normAutofit/>
          </a:bodyPr>
          <a:lstStyle/>
          <a:p>
            <a:pPr algn="ctr"/>
            <a:br>
              <a:rPr lang="en-US" sz="3200" dirty="0">
                <a:solidFill>
                  <a:srgbClr val="FFFFFF"/>
                </a:solidFill>
              </a:rPr>
            </a:br>
            <a:r>
              <a:rPr lang="en-US" sz="3200" dirty="0">
                <a:solidFill>
                  <a:srgbClr val="FFFFFF"/>
                </a:solidFill>
              </a:rPr>
              <a:t>MMHTC</a:t>
            </a:r>
            <a:br>
              <a:rPr lang="en-US" sz="3200" dirty="0">
                <a:solidFill>
                  <a:srgbClr val="FFFFFF"/>
                </a:solidFill>
              </a:rPr>
            </a:br>
            <a:r>
              <a:rPr lang="en-US" sz="3200" dirty="0">
                <a:solidFill>
                  <a:srgbClr val="FFFFFF"/>
                </a:solidFill>
              </a:rPr>
              <a:t>Social, Political, Ethical, &amp; Legal Factors</a:t>
            </a:r>
            <a:br>
              <a:rPr lang="en-US" sz="3200" dirty="0">
                <a:solidFill>
                  <a:srgbClr val="FFFFFF"/>
                </a:solidFill>
              </a:rPr>
            </a:br>
            <a:endParaRPr lang="en-US" sz="3200" dirty="0">
              <a:solidFill>
                <a:srgbClr val="FFFFFF"/>
              </a:solidFill>
            </a:endParaRPr>
          </a:p>
        </p:txBody>
      </p:sp>
      <p:sp>
        <p:nvSpPr>
          <p:cNvPr id="19" name="Rectangle 18">
            <a:extLst>
              <a:ext uri="{FF2B5EF4-FFF2-40B4-BE49-F238E27FC236}">
                <a16:creationId xmlns:a16="http://schemas.microsoft.com/office/drawing/2014/main" id="{6166C6D1-23AC-49C4-BA07-238E4E9F8CE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66343" y="4419227"/>
            <a:ext cx="3414369" cy="1979852"/>
          </a:xfrm>
          <a:prstGeom prst="rect">
            <a:avLst/>
          </a:prstGeom>
          <a:solidFill>
            <a:schemeClr val="accent1">
              <a:alpha val="95000"/>
            </a:schemeClr>
          </a:solidFill>
          <a:ln w="254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FFFFFF"/>
              </a:solidFill>
            </a:endParaRPr>
          </a:p>
        </p:txBody>
      </p:sp>
      <p:sp>
        <p:nvSpPr>
          <p:cNvPr id="21" name="Rectangle 20">
            <a:extLst>
              <a:ext uri="{FF2B5EF4-FFF2-40B4-BE49-F238E27FC236}">
                <a16:creationId xmlns:a16="http://schemas.microsoft.com/office/drawing/2014/main" id="{1C091803-41C2-48E0-9228-5148460C747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044603" y="448055"/>
            <a:ext cx="7688475" cy="5952745"/>
          </a:xfrm>
          <a:prstGeom prst="rect">
            <a:avLst/>
          </a:prstGeom>
          <a:solidFill>
            <a:schemeClr val="tx1">
              <a:lumMod val="50000"/>
              <a:lumOff val="50000"/>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Content Placeholder 2">
            <a:extLst>
              <a:ext uri="{FF2B5EF4-FFF2-40B4-BE49-F238E27FC236}">
                <a16:creationId xmlns:a16="http://schemas.microsoft.com/office/drawing/2014/main" id="{85AA819D-383C-E1F6-A8A3-4899D12BB7FA}"/>
              </a:ext>
            </a:extLst>
          </p:cNvPr>
          <p:cNvSpPr>
            <a:spLocks noGrp="1"/>
          </p:cNvSpPr>
          <p:nvPr>
            <p:ph idx="1"/>
          </p:nvPr>
        </p:nvSpPr>
        <p:spPr>
          <a:xfrm>
            <a:off x="4379709" y="686862"/>
            <a:ext cx="7037591" cy="5475129"/>
          </a:xfrm>
        </p:spPr>
        <p:txBody>
          <a:bodyPr anchor="ctr">
            <a:normAutofit/>
          </a:bodyPr>
          <a:lstStyle/>
          <a:p>
            <a:r>
              <a:rPr lang="en-US" sz="2000">
                <a:latin typeface="Calibri" panose="020F0502020204030204" pitchFamily="34" charset="0"/>
                <a:cs typeface="Calibri" panose="020F0502020204030204" pitchFamily="34" charset="0"/>
              </a:rPr>
              <a:t>The social impact of MMHTC will be to provide access to mental healthcare to bridge social inequalities of geographic location (NIH, n.d.).</a:t>
            </a:r>
          </a:p>
          <a:p>
            <a:r>
              <a:rPr lang="en-US" sz="2000">
                <a:latin typeface="Calibri" panose="020F0502020204030204" pitchFamily="34" charset="0"/>
                <a:cs typeface="Calibri" panose="020F0502020204030204" pitchFamily="34" charset="0"/>
              </a:rPr>
              <a:t>Politics plays a role in establishing the importance of mental health for the communities.  Providing funding will start with the political base and this is becoming more difficult as determinants are what is the best move for the political party and not the people that are being served in the community (NIH, n.d.).</a:t>
            </a:r>
          </a:p>
          <a:p>
            <a:r>
              <a:rPr lang="en-US" sz="2000">
                <a:latin typeface="Calibri" panose="020F0502020204030204" pitchFamily="34" charset="0"/>
                <a:cs typeface="Calibri" panose="020F0502020204030204" pitchFamily="34" charset="0"/>
              </a:rPr>
              <a:t>Ethically, doctors and nurses agree to provide the best care for the most people when they obtain their degrees (Buppert, 2022).</a:t>
            </a:r>
          </a:p>
          <a:p>
            <a:r>
              <a:rPr lang="en-US" sz="2000" b="0" i="0">
                <a:effectLst/>
                <a:latin typeface="Calibri" panose="020F0502020204030204" pitchFamily="34" charset="0"/>
                <a:cs typeface="Calibri" panose="020F0502020204030204" pitchFamily="34" charset="0"/>
              </a:rPr>
              <a:t>Mental health legislation is required to ensure a regulatory framework for mental health services and other providers of treatment and care, and to ensure that the public and people with a mental illness are afforded protection from the often-devastating consequences of mental illness (NIH, n.d.).</a:t>
            </a:r>
            <a:endParaRPr lang="en-US" sz="200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66974525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5" name="Rectangle 7">
            <a:extLst>
              <a:ext uri="{FF2B5EF4-FFF2-40B4-BE49-F238E27FC236}">
                <a16:creationId xmlns:a16="http://schemas.microsoft.com/office/drawing/2014/main" id="{7D67C2EE-AFA7-458A-8695-51B546F4732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Rectangle 9">
            <a:extLst>
              <a:ext uri="{FF2B5EF4-FFF2-40B4-BE49-F238E27FC236}">
                <a16:creationId xmlns:a16="http://schemas.microsoft.com/office/drawing/2014/main" id="{A5271697-90F1-4A23-8EF2-0179F2EAFAC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1"/>
            <a:ext cx="606972" cy="3233984"/>
          </a:xfrm>
          <a:prstGeom prst="rect">
            <a:avLst/>
          </a:pr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Rectangle 11">
            <a:extLst>
              <a:ext uri="{FF2B5EF4-FFF2-40B4-BE49-F238E27FC236}">
                <a16:creationId xmlns:a16="http://schemas.microsoft.com/office/drawing/2014/main" id="{9D800584-727A-48CF-8223-244AD9717CA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06967" y="0"/>
            <a:ext cx="11585033" cy="323398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7B134F22-BDAF-BCFD-377B-B84531A1AE82}"/>
              </a:ext>
            </a:extLst>
          </p:cNvPr>
          <p:cNvSpPr>
            <a:spLocks noGrp="1"/>
          </p:cNvSpPr>
          <p:nvPr>
            <p:ph type="title"/>
          </p:nvPr>
        </p:nvSpPr>
        <p:spPr>
          <a:xfrm>
            <a:off x="1166649" y="721805"/>
            <a:ext cx="10258732" cy="2147520"/>
          </a:xfrm>
        </p:spPr>
        <p:txBody>
          <a:bodyPr anchor="b">
            <a:normAutofit/>
          </a:bodyPr>
          <a:lstStyle/>
          <a:p>
            <a:r>
              <a:rPr lang="en-US" sz="4700" b="1" dirty="0"/>
              <a:t>MMHTC</a:t>
            </a:r>
            <a:br>
              <a:rPr lang="en-US" sz="4700" b="1" dirty="0"/>
            </a:br>
            <a:r>
              <a:rPr lang="en-US" sz="4700" b="1" dirty="0"/>
              <a:t>Current State Policy and Services Adjuncts</a:t>
            </a:r>
          </a:p>
        </p:txBody>
      </p:sp>
      <p:grpSp>
        <p:nvGrpSpPr>
          <p:cNvPr id="14" name="Group 13">
            <a:extLst>
              <a:ext uri="{FF2B5EF4-FFF2-40B4-BE49-F238E27FC236}">
                <a16:creationId xmlns:a16="http://schemas.microsoft.com/office/drawing/2014/main" id="{1221A507-76C4-489F-9F32-ECC44C5DC4F7}"/>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188720" y="73152"/>
            <a:ext cx="1178966" cy="232963"/>
            <a:chOff x="1188720" y="73152"/>
            <a:chExt cx="1178966" cy="232963"/>
          </a:xfrm>
        </p:grpSpPr>
        <p:sp>
          <p:nvSpPr>
            <p:cNvPr id="15" name="Rectangle 64">
              <a:extLst>
                <a:ext uri="{FF2B5EF4-FFF2-40B4-BE49-F238E27FC236}">
                  <a16:creationId xmlns:a16="http://schemas.microsoft.com/office/drawing/2014/main" id="{7DC847D7-5EB9-4FE0-B168-3DE1EB4EF37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688541" y="73152"/>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66">
              <a:extLst>
                <a:ext uri="{FF2B5EF4-FFF2-40B4-BE49-F238E27FC236}">
                  <a16:creationId xmlns:a16="http://schemas.microsoft.com/office/drawing/2014/main" id="{F6F873C5-6B08-4AFE-A352-0A7CBBF4611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688541" y="246888"/>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64">
              <a:extLst>
                <a:ext uri="{FF2B5EF4-FFF2-40B4-BE49-F238E27FC236}">
                  <a16:creationId xmlns:a16="http://schemas.microsoft.com/office/drawing/2014/main" id="{B0DB0814-1ED8-487C-B9C3-0A3D8FCF939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563586" y="73152"/>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66">
              <a:extLst>
                <a:ext uri="{FF2B5EF4-FFF2-40B4-BE49-F238E27FC236}">
                  <a16:creationId xmlns:a16="http://schemas.microsoft.com/office/drawing/2014/main" id="{F5F3852A-F720-4D40-A134-9973D3E1F0F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563586" y="246888"/>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64">
              <a:extLst>
                <a:ext uri="{FF2B5EF4-FFF2-40B4-BE49-F238E27FC236}">
                  <a16:creationId xmlns:a16="http://schemas.microsoft.com/office/drawing/2014/main" id="{1B5D5737-4218-40BA-8AF2-1AE5DECD3EC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438631" y="73152"/>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66">
              <a:extLst>
                <a:ext uri="{FF2B5EF4-FFF2-40B4-BE49-F238E27FC236}">
                  <a16:creationId xmlns:a16="http://schemas.microsoft.com/office/drawing/2014/main" id="{B935F463-D65C-49FE-A92B-41F5ECDA689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438631" y="246888"/>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64">
              <a:extLst>
                <a:ext uri="{FF2B5EF4-FFF2-40B4-BE49-F238E27FC236}">
                  <a16:creationId xmlns:a16="http://schemas.microsoft.com/office/drawing/2014/main" id="{F6CA73CF-0DFE-4798-BC6E-C387843B4D6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313675" y="73152"/>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66">
              <a:extLst>
                <a:ext uri="{FF2B5EF4-FFF2-40B4-BE49-F238E27FC236}">
                  <a16:creationId xmlns:a16="http://schemas.microsoft.com/office/drawing/2014/main" id="{98C7D6EA-A5D9-4522-AE62-F469FE68FF8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313675" y="246888"/>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64">
              <a:extLst>
                <a:ext uri="{FF2B5EF4-FFF2-40B4-BE49-F238E27FC236}">
                  <a16:creationId xmlns:a16="http://schemas.microsoft.com/office/drawing/2014/main" id="{B04050F1-B046-473B-B19A-E9E56235EBE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88720" y="73152"/>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66">
              <a:extLst>
                <a:ext uri="{FF2B5EF4-FFF2-40B4-BE49-F238E27FC236}">
                  <a16:creationId xmlns:a16="http://schemas.microsoft.com/office/drawing/2014/main" id="{975EDD96-1800-4F89-BFE1-9B91350FB6F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88720" y="246888"/>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64">
              <a:extLst>
                <a:ext uri="{FF2B5EF4-FFF2-40B4-BE49-F238E27FC236}">
                  <a16:creationId xmlns:a16="http://schemas.microsoft.com/office/drawing/2014/main" id="{20884670-A662-4E05-AAE8-45BD0052633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2313318" y="73152"/>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Rectangle 66">
              <a:extLst>
                <a:ext uri="{FF2B5EF4-FFF2-40B4-BE49-F238E27FC236}">
                  <a16:creationId xmlns:a16="http://schemas.microsoft.com/office/drawing/2014/main" id="{3FF1EA1E-0B30-4AB3-9D10-CAFB149C880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2313318" y="246888"/>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Rectangle 64">
              <a:extLst>
                <a:ext uri="{FF2B5EF4-FFF2-40B4-BE49-F238E27FC236}">
                  <a16:creationId xmlns:a16="http://schemas.microsoft.com/office/drawing/2014/main" id="{45623CE9-FC05-43E5-A0BF-7BD5F22B853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2188363" y="73152"/>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Rectangle 66">
              <a:extLst>
                <a:ext uri="{FF2B5EF4-FFF2-40B4-BE49-F238E27FC236}">
                  <a16:creationId xmlns:a16="http://schemas.microsoft.com/office/drawing/2014/main" id="{E5FDD108-3711-4CC4-AA3A-62731494DED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2188363" y="246888"/>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64">
              <a:extLst>
                <a:ext uri="{FF2B5EF4-FFF2-40B4-BE49-F238E27FC236}">
                  <a16:creationId xmlns:a16="http://schemas.microsoft.com/office/drawing/2014/main" id="{A17CDDB6-3812-4D05-B01E-102B32F6BFE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2063408" y="73152"/>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66">
              <a:extLst>
                <a:ext uri="{FF2B5EF4-FFF2-40B4-BE49-F238E27FC236}">
                  <a16:creationId xmlns:a16="http://schemas.microsoft.com/office/drawing/2014/main" id="{D6726100-858D-44CA-B0A8-DC13EA7BFEF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2063408" y="246888"/>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Rectangle 64">
              <a:extLst>
                <a:ext uri="{FF2B5EF4-FFF2-40B4-BE49-F238E27FC236}">
                  <a16:creationId xmlns:a16="http://schemas.microsoft.com/office/drawing/2014/main" id="{C299ED46-3E2E-408F-82A1-FB2A0A2B9C2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38452" y="73152"/>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Rectangle 66">
              <a:extLst>
                <a:ext uri="{FF2B5EF4-FFF2-40B4-BE49-F238E27FC236}">
                  <a16:creationId xmlns:a16="http://schemas.microsoft.com/office/drawing/2014/main" id="{772859DA-EE4D-4BF7-B000-0718B4A0F3A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38452" y="246888"/>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Rectangle 64">
              <a:extLst>
                <a:ext uri="{FF2B5EF4-FFF2-40B4-BE49-F238E27FC236}">
                  <a16:creationId xmlns:a16="http://schemas.microsoft.com/office/drawing/2014/main" id="{666A5CAC-B220-49E0-A1BC-AD5F1682795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813497" y="73152"/>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Rectangle 66">
              <a:extLst>
                <a:ext uri="{FF2B5EF4-FFF2-40B4-BE49-F238E27FC236}">
                  <a16:creationId xmlns:a16="http://schemas.microsoft.com/office/drawing/2014/main" id="{6690C2E3-0443-48E4-8F94-E3D9113FFEF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813497" y="246888"/>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36" name="Rectangle 35">
            <a:extLst>
              <a:ext uri="{FF2B5EF4-FFF2-40B4-BE49-F238E27FC236}">
                <a16:creationId xmlns:a16="http://schemas.microsoft.com/office/drawing/2014/main" id="{D9F5512A-48E1-4C07-B75E-3CCC517B68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3233984"/>
            <a:ext cx="606972" cy="3624016"/>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8548AFB1-2058-619B-ADDF-8934654309AB}"/>
              </a:ext>
            </a:extLst>
          </p:cNvPr>
          <p:cNvSpPr>
            <a:spLocks noGrp="1"/>
          </p:cNvSpPr>
          <p:nvPr>
            <p:ph idx="1"/>
          </p:nvPr>
        </p:nvSpPr>
        <p:spPr>
          <a:xfrm>
            <a:off x="1166649" y="3509010"/>
            <a:ext cx="10258733" cy="3057328"/>
          </a:xfrm>
        </p:spPr>
        <p:txBody>
          <a:bodyPr anchor="ctr">
            <a:normAutofit/>
          </a:bodyPr>
          <a:lstStyle/>
          <a:p>
            <a:r>
              <a:rPr lang="en-US" sz="1400" b="0" i="0">
                <a:effectLst/>
                <a:latin typeface="Calibri" panose="020F0502020204030204" pitchFamily="34" charset="0"/>
                <a:cs typeface="Calibri" panose="020F0502020204030204" pitchFamily="34" charset="0"/>
              </a:rPr>
              <a:t>The Behavioral Health Safety Net (BHSN) for Adults provides essential outpatient mental health services to Tennesseans who lack insurance coverage. The BHSN for Adults is administered through contracts with Community Mental Health Agencies across the state. These services are community based, and inpatient care is not covered. </a:t>
            </a:r>
          </a:p>
          <a:p>
            <a:r>
              <a:rPr lang="en-US" sz="1400" b="0" i="0">
                <a:effectLst/>
                <a:latin typeface="Calibri" panose="020F0502020204030204" pitchFamily="34" charset="0"/>
                <a:cs typeface="Calibri" panose="020F0502020204030204" pitchFamily="34" charset="0"/>
              </a:rPr>
              <a:t>If you are 3 years of age or older, have a qualifying mental health diagnosis, and have no behavioral health insurance, you may qualify for the Behavioral Health Safety Net (BHSN) of TN program. Services provided by this program include assessment, evaluation, diagnostic, therapeutic intervention, case management, transportation, peer support services, psychosocial rehabilitation services, psychiatric medication management, labs related to medication management and pharmacy assistance, and coordination.</a:t>
            </a:r>
          </a:p>
          <a:p>
            <a:r>
              <a:rPr lang="en-US" sz="1400" b="0" i="0">
                <a:effectLst/>
                <a:latin typeface="Calibri" panose="020F0502020204030204" pitchFamily="34" charset="0"/>
                <a:cs typeface="Calibri" panose="020F0502020204030204" pitchFamily="34" charset="0"/>
              </a:rPr>
              <a:t>The Behavioral Health Safety Net of Tennessee (BHSN of TN) offers patient assistance with pharmaceutical drugs through CoverRx. CoverRx is a pharmacy assistance program for individuals with no prescription drug coverage who meet certain eligibility criteria.</a:t>
            </a:r>
          </a:p>
          <a:p>
            <a:pPr marL="0" indent="0">
              <a:buNone/>
            </a:pPr>
            <a:r>
              <a:rPr lang="en-US" sz="1400">
                <a:latin typeface="Calibri" panose="020F0502020204030204" pitchFamily="34" charset="0"/>
                <a:cs typeface="Calibri" panose="020F0502020204030204" pitchFamily="34" charset="0"/>
              </a:rPr>
              <a:t>(TN.gov, n.d.)</a:t>
            </a:r>
          </a:p>
        </p:txBody>
      </p:sp>
    </p:spTree>
    <p:extLst>
      <p:ext uri="{BB962C8B-B14F-4D97-AF65-F5344CB8AC3E}">
        <p14:creationId xmlns:p14="http://schemas.microsoft.com/office/powerpoint/2010/main" val="288648839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6" name="Rectangle 25">
            <a:extLst>
              <a:ext uri="{FF2B5EF4-FFF2-40B4-BE49-F238E27FC236}">
                <a16:creationId xmlns:a16="http://schemas.microsoft.com/office/drawing/2014/main" id="{488333BA-AE6E-427A-9B16-A39C8073F4E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Rectangle 27">
            <a:extLst>
              <a:ext uri="{FF2B5EF4-FFF2-40B4-BE49-F238E27FC236}">
                <a16:creationId xmlns:a16="http://schemas.microsoft.com/office/drawing/2014/main" id="{F98ED85F-DCEE-4B50-802E-71A6E3E12B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321564" y="320040"/>
            <a:ext cx="11548872" cy="6217920"/>
          </a:xfrm>
          <a:prstGeom prst="rect">
            <a:avLst/>
          </a:prstGeom>
          <a:solidFill>
            <a:schemeClr val="bg1"/>
          </a:solidFill>
          <a:ln w="127000" cap="sq" cmpd="thinThick">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0FC3912D-6244-393A-167A-ECB6163830A4}"/>
              </a:ext>
            </a:extLst>
          </p:cNvPr>
          <p:cNvSpPr>
            <a:spLocks noGrp="1"/>
          </p:cNvSpPr>
          <p:nvPr>
            <p:ph type="title"/>
          </p:nvPr>
        </p:nvSpPr>
        <p:spPr>
          <a:xfrm>
            <a:off x="838200" y="152208"/>
            <a:ext cx="10515600" cy="808492"/>
          </a:xfrm>
        </p:spPr>
        <p:txBody>
          <a:bodyPr>
            <a:normAutofit/>
          </a:bodyPr>
          <a:lstStyle/>
          <a:p>
            <a:pPr algn="ctr"/>
            <a:r>
              <a:rPr lang="en-US" sz="3200" b="1" dirty="0"/>
              <a:t>REFERENCES</a:t>
            </a:r>
          </a:p>
        </p:txBody>
      </p:sp>
      <p:sp>
        <p:nvSpPr>
          <p:cNvPr id="3" name="Content Placeholder 2">
            <a:extLst>
              <a:ext uri="{FF2B5EF4-FFF2-40B4-BE49-F238E27FC236}">
                <a16:creationId xmlns:a16="http://schemas.microsoft.com/office/drawing/2014/main" id="{6F6CD30B-905E-5048-9157-F4A569305B0B}"/>
              </a:ext>
            </a:extLst>
          </p:cNvPr>
          <p:cNvSpPr>
            <a:spLocks noGrp="1"/>
          </p:cNvSpPr>
          <p:nvPr>
            <p:ph idx="1"/>
          </p:nvPr>
        </p:nvSpPr>
        <p:spPr>
          <a:xfrm>
            <a:off x="11991372" y="6849744"/>
            <a:ext cx="46298" cy="176089"/>
          </a:xfrm>
        </p:spPr>
        <p:txBody>
          <a:bodyPr>
            <a:normAutofit fontScale="32500" lnSpcReduction="20000"/>
          </a:bodyPr>
          <a:lstStyle/>
          <a:p>
            <a:pPr marL="0" indent="0">
              <a:buNone/>
            </a:pPr>
            <a:endParaRPr lang="en-US" sz="2200" dirty="0"/>
          </a:p>
        </p:txBody>
      </p:sp>
      <p:sp>
        <p:nvSpPr>
          <p:cNvPr id="5" name="TextBox 4">
            <a:extLst>
              <a:ext uri="{FF2B5EF4-FFF2-40B4-BE49-F238E27FC236}">
                <a16:creationId xmlns:a16="http://schemas.microsoft.com/office/drawing/2014/main" id="{17394133-5FBA-96D9-1639-8AEC7D049854}"/>
              </a:ext>
            </a:extLst>
          </p:cNvPr>
          <p:cNvSpPr txBox="1"/>
          <p:nvPr/>
        </p:nvSpPr>
        <p:spPr>
          <a:xfrm>
            <a:off x="321564" y="706056"/>
            <a:ext cx="11548872" cy="6064417"/>
          </a:xfrm>
          <a:prstGeom prst="rect">
            <a:avLst/>
          </a:prstGeom>
          <a:noFill/>
        </p:spPr>
        <p:txBody>
          <a:bodyPr wrap="square" rtlCol="0">
            <a:spAutoFit/>
          </a:bodyPr>
          <a:lstStyle/>
          <a:p>
            <a:pPr marL="457200" indent="-457200">
              <a:lnSpc>
                <a:spcPct val="200000"/>
              </a:lnSpc>
            </a:pPr>
            <a:r>
              <a:rPr lang="en-US" sz="1400" dirty="0">
                <a:effectLst/>
              </a:rPr>
              <a:t>Almeda, N., Garcia-Alonso, C. R., Gutierrez-Colosia, M. R., Salinas-Perez, J. A., Iruin-Sanz, A., &amp; Salvador-Carulla, L. (2022). Modelling the balance of care: Impact of an evidence-informed policy on a mental health ecosystem. </a:t>
            </a:r>
            <a:r>
              <a:rPr lang="en-US" sz="1400" i="1" dirty="0">
                <a:effectLst/>
              </a:rPr>
              <a:t>PLOS ONE</a:t>
            </a:r>
            <a:r>
              <a:rPr lang="en-US" sz="1400" dirty="0">
                <a:effectLst/>
              </a:rPr>
              <a:t>, </a:t>
            </a:r>
            <a:r>
              <a:rPr lang="en-US" sz="1400" i="1" dirty="0">
                <a:effectLst/>
              </a:rPr>
              <a:t>17</a:t>
            </a:r>
            <a:r>
              <a:rPr lang="en-US" sz="1400" dirty="0">
                <a:effectLst/>
              </a:rPr>
              <a:t>(1). </a:t>
            </a:r>
          </a:p>
          <a:p>
            <a:pPr marL="457200" indent="-457200">
              <a:lnSpc>
                <a:spcPct val="200000"/>
              </a:lnSpc>
            </a:pPr>
            <a:r>
              <a:rPr lang="en-US" sz="1400" i="1" dirty="0">
                <a:effectLst/>
              </a:rPr>
              <a:t>Behavioral Health Safety Net</a:t>
            </a:r>
            <a:r>
              <a:rPr lang="en-US" sz="1400" dirty="0">
                <a:effectLst/>
              </a:rPr>
              <a:t>. Help for the Uninsured. (n.d.). Retrieved July 12, 2022, from https://www.tn.gov/behavioral-health/bhsn.html.</a:t>
            </a:r>
          </a:p>
          <a:p>
            <a:pPr marL="457200" indent="-457200">
              <a:lnSpc>
                <a:spcPct val="200000"/>
              </a:lnSpc>
            </a:pPr>
            <a:r>
              <a:rPr lang="en-US" sz="1400" dirty="0">
                <a:effectLst/>
              </a:rPr>
              <a:t>Buppert, C. (2022). </a:t>
            </a:r>
            <a:r>
              <a:rPr lang="en-US" sz="1400" i="1" dirty="0">
                <a:effectLst/>
              </a:rPr>
              <a:t>Nurse practitioner's business practice and Legal Guide</a:t>
            </a:r>
            <a:r>
              <a:rPr lang="en-US" sz="1400" dirty="0">
                <a:effectLst/>
              </a:rPr>
              <a:t>. Jones &amp; Bartlett Learning. </a:t>
            </a:r>
            <a:endParaRPr lang="en-US" sz="1400" dirty="0">
              <a:effectLst/>
              <a:ea typeface="Calibri" panose="020F0502020204030204" pitchFamily="34" charset="0"/>
            </a:endParaRPr>
          </a:p>
          <a:p>
            <a:pPr marL="457200" marR="0" indent="-457200">
              <a:lnSpc>
                <a:spcPct val="200000"/>
              </a:lnSpc>
              <a:spcBef>
                <a:spcPts val="0"/>
              </a:spcBef>
              <a:spcAft>
                <a:spcPts val="0"/>
              </a:spcAft>
            </a:pPr>
            <a:r>
              <a:rPr lang="en-US" sz="1400" dirty="0">
                <a:effectLst/>
                <a:ea typeface="Calibri" panose="020F0502020204030204" pitchFamily="34" charset="0"/>
              </a:rPr>
              <a:t>Carbonell, Á., Navarro, P. J., &amp; Mestre, M. (2020). Challenges and barriers in mental healthcare systems and their impact on the family: A systematic integrative review. </a:t>
            </a:r>
            <a:r>
              <a:rPr lang="en-US" sz="1400" i="1" dirty="0">
                <a:effectLst/>
                <a:ea typeface="Calibri" panose="020F0502020204030204" pitchFamily="34" charset="0"/>
              </a:rPr>
              <a:t>Health &amp; </a:t>
            </a:r>
            <a:r>
              <a:rPr lang="en-US" sz="1400" i="1" dirty="0">
                <a:ea typeface="Calibri" panose="020F0502020204030204" pitchFamily="34" charset="0"/>
              </a:rPr>
              <a:t>s</a:t>
            </a:r>
            <a:r>
              <a:rPr lang="en-US" sz="1400" i="1" dirty="0">
                <a:effectLst/>
                <a:ea typeface="Calibri" panose="020F0502020204030204" pitchFamily="34" charset="0"/>
              </a:rPr>
              <a:t>ocial care in the community</a:t>
            </a:r>
            <a:r>
              <a:rPr lang="en-US" sz="1400" dirty="0">
                <a:effectLst/>
                <a:ea typeface="Calibri" panose="020F0502020204030204" pitchFamily="34" charset="0"/>
              </a:rPr>
              <a:t>, </a:t>
            </a:r>
            <a:r>
              <a:rPr lang="en-US" sz="1400" i="1" dirty="0">
                <a:effectLst/>
                <a:ea typeface="Calibri" panose="020F0502020204030204" pitchFamily="34" charset="0"/>
              </a:rPr>
              <a:t>28</a:t>
            </a:r>
            <a:r>
              <a:rPr lang="en-US" sz="1400" dirty="0">
                <a:effectLst/>
                <a:ea typeface="Calibri" panose="020F0502020204030204" pitchFamily="34" charset="0"/>
              </a:rPr>
              <a:t>(5), 1366–1379. </a:t>
            </a:r>
          </a:p>
          <a:p>
            <a:pPr marL="457200" marR="0" indent="-457200">
              <a:lnSpc>
                <a:spcPct val="200000"/>
              </a:lnSpc>
              <a:spcBef>
                <a:spcPts val="0"/>
              </a:spcBef>
              <a:spcAft>
                <a:spcPts val="0"/>
              </a:spcAft>
            </a:pPr>
            <a:r>
              <a:rPr lang="en-US" sz="1400" dirty="0">
                <a:effectLst/>
                <a:ea typeface="Calibri" panose="020F0502020204030204" pitchFamily="34" charset="0"/>
              </a:rPr>
              <a:t>Furlan, A. D., Pajer, K. A., Gardner, W., &amp; MacLeod, B. (2019). Project ECHO: Building capacity to manage complex conditions in rural, remote and underserved areas. </a:t>
            </a:r>
            <a:r>
              <a:rPr lang="en-US" sz="1400" i="1" dirty="0">
                <a:effectLst/>
                <a:ea typeface="Calibri" panose="020F0502020204030204" pitchFamily="34" charset="0"/>
              </a:rPr>
              <a:t>Canadian journal of </a:t>
            </a:r>
            <a:r>
              <a:rPr lang="en-US" sz="1400" i="1" dirty="0">
                <a:ea typeface="Calibri" panose="020F0502020204030204" pitchFamily="34" charset="0"/>
              </a:rPr>
              <a:t>r</a:t>
            </a:r>
            <a:r>
              <a:rPr lang="en-US" sz="1400" i="1" dirty="0">
                <a:effectLst/>
                <a:ea typeface="Calibri" panose="020F0502020204030204" pitchFamily="34" charset="0"/>
              </a:rPr>
              <a:t>ural medicine (Wolters Kluwer India Pvt Ltd)</a:t>
            </a:r>
            <a:r>
              <a:rPr lang="en-US" sz="1400" dirty="0">
                <a:effectLst/>
                <a:ea typeface="Calibri" panose="020F0502020204030204" pitchFamily="34" charset="0"/>
              </a:rPr>
              <a:t>, </a:t>
            </a:r>
            <a:r>
              <a:rPr lang="en-US" sz="1400" i="1" dirty="0">
                <a:effectLst/>
                <a:ea typeface="Calibri" panose="020F0502020204030204" pitchFamily="34" charset="0"/>
              </a:rPr>
              <a:t>24</a:t>
            </a:r>
            <a:r>
              <a:rPr lang="en-US" sz="1400" dirty="0">
                <a:effectLst/>
                <a:ea typeface="Calibri" panose="020F0502020204030204" pitchFamily="34" charset="0"/>
              </a:rPr>
              <a:t>(4), 115–119. </a:t>
            </a:r>
          </a:p>
          <a:p>
            <a:pPr marL="457200" marR="0" indent="-457200">
              <a:lnSpc>
                <a:spcPct val="200000"/>
              </a:lnSpc>
              <a:spcBef>
                <a:spcPts val="0"/>
              </a:spcBef>
              <a:spcAft>
                <a:spcPts val="0"/>
              </a:spcAft>
            </a:pPr>
            <a:r>
              <a:rPr lang="en-US" sz="1400" i="1" dirty="0">
                <a:effectLst/>
                <a:ea typeface="Calibri" panose="020F0502020204030204" pitchFamily="34" charset="0"/>
              </a:rPr>
              <a:t>Healthcare startup checklist</a:t>
            </a:r>
            <a:r>
              <a:rPr lang="en-US" sz="1400" dirty="0">
                <a:effectLst/>
                <a:ea typeface="Calibri" panose="020F0502020204030204" pitchFamily="34" charset="0"/>
              </a:rPr>
              <a:t>. Microsoft 365 Templates. (2022, January 9). Retrieved July 8, 2022, from https://templates.office.com/en-US/Healthcare-startup-checklist.</a:t>
            </a:r>
          </a:p>
          <a:p>
            <a:pPr marL="457200" marR="0" indent="-457200">
              <a:lnSpc>
                <a:spcPct val="200000"/>
              </a:lnSpc>
              <a:spcBef>
                <a:spcPts val="0"/>
              </a:spcBef>
              <a:spcAft>
                <a:spcPts val="0"/>
              </a:spcAft>
            </a:pPr>
            <a:r>
              <a:rPr lang="en-US" sz="1400" dirty="0">
                <a:effectLst/>
                <a:ea typeface="Calibri" panose="020F0502020204030204" pitchFamily="34" charset="0"/>
              </a:rPr>
              <a:t>Nepal, S., Keniston, A., Indovina, K. A., Frank, M. G., Stella, S. A., Quinzanos-Alonso, I., McBeth, L., Moore, S. L., &amp; Burden, M. (2020). What do patients want? A qualitative analysis of patient, provider, and administrative perceptions and expectations about patients' hospital stays. </a:t>
            </a:r>
            <a:r>
              <a:rPr lang="en-US" sz="1400" i="1" dirty="0">
                <a:effectLst/>
                <a:ea typeface="Calibri" panose="020F0502020204030204" pitchFamily="34" charset="0"/>
              </a:rPr>
              <a:t>Journal of patient experience</a:t>
            </a:r>
            <a:r>
              <a:rPr lang="en-US" sz="1400" dirty="0">
                <a:effectLst/>
                <a:ea typeface="Calibri" panose="020F0502020204030204" pitchFamily="34" charset="0"/>
              </a:rPr>
              <a:t>, </a:t>
            </a:r>
            <a:r>
              <a:rPr lang="en-US" sz="1400" i="1" dirty="0">
                <a:effectLst/>
                <a:ea typeface="Calibri" panose="020F0502020204030204" pitchFamily="34" charset="0"/>
              </a:rPr>
              <a:t>7</a:t>
            </a:r>
            <a:r>
              <a:rPr lang="en-US" sz="1400" dirty="0">
                <a:effectLst/>
                <a:ea typeface="Calibri" panose="020F0502020204030204" pitchFamily="34" charset="0"/>
              </a:rPr>
              <a:t>(6), 1760–1770.</a:t>
            </a:r>
          </a:p>
          <a:p>
            <a:pPr marL="457200" marR="0" indent="-457200">
              <a:lnSpc>
                <a:spcPct val="200000"/>
              </a:lnSpc>
              <a:spcBef>
                <a:spcPts val="0"/>
              </a:spcBef>
              <a:spcAft>
                <a:spcPts val="0"/>
              </a:spcAft>
            </a:pPr>
            <a:endParaRPr lang="en-US" sz="1400" dirty="0">
              <a:effectLst/>
              <a:ea typeface="Calibri" panose="020F0502020204030204" pitchFamily="34" charset="0"/>
            </a:endParaRPr>
          </a:p>
        </p:txBody>
      </p:sp>
    </p:spTree>
    <p:extLst>
      <p:ext uri="{BB962C8B-B14F-4D97-AF65-F5344CB8AC3E}">
        <p14:creationId xmlns:p14="http://schemas.microsoft.com/office/powerpoint/2010/main" val="329689639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6" name="Rectangle 25">
            <a:extLst>
              <a:ext uri="{FF2B5EF4-FFF2-40B4-BE49-F238E27FC236}">
                <a16:creationId xmlns:a16="http://schemas.microsoft.com/office/drawing/2014/main" id="{488333BA-AE6E-427A-9B16-A39C8073F4E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Rectangle 27">
            <a:extLst>
              <a:ext uri="{FF2B5EF4-FFF2-40B4-BE49-F238E27FC236}">
                <a16:creationId xmlns:a16="http://schemas.microsoft.com/office/drawing/2014/main" id="{F98ED85F-DCEE-4B50-802E-71A6E3E12B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321564" y="320040"/>
            <a:ext cx="11548872" cy="6217920"/>
          </a:xfrm>
          <a:prstGeom prst="rect">
            <a:avLst/>
          </a:prstGeom>
          <a:solidFill>
            <a:schemeClr val="bg1"/>
          </a:solidFill>
          <a:ln w="127000" cap="sq" cmpd="thinThick">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0FC3912D-6244-393A-167A-ECB6163830A4}"/>
              </a:ext>
            </a:extLst>
          </p:cNvPr>
          <p:cNvSpPr>
            <a:spLocks noGrp="1"/>
          </p:cNvSpPr>
          <p:nvPr>
            <p:ph type="title"/>
          </p:nvPr>
        </p:nvSpPr>
        <p:spPr>
          <a:xfrm>
            <a:off x="838200" y="152208"/>
            <a:ext cx="10515600" cy="808492"/>
          </a:xfrm>
        </p:spPr>
        <p:txBody>
          <a:bodyPr>
            <a:normAutofit/>
          </a:bodyPr>
          <a:lstStyle/>
          <a:p>
            <a:pPr algn="ctr"/>
            <a:r>
              <a:rPr lang="en-US" sz="3200" b="1" dirty="0"/>
              <a:t>REFERENCES</a:t>
            </a:r>
          </a:p>
        </p:txBody>
      </p:sp>
      <p:sp>
        <p:nvSpPr>
          <p:cNvPr id="3" name="Content Placeholder 2">
            <a:extLst>
              <a:ext uri="{FF2B5EF4-FFF2-40B4-BE49-F238E27FC236}">
                <a16:creationId xmlns:a16="http://schemas.microsoft.com/office/drawing/2014/main" id="{6F6CD30B-905E-5048-9157-F4A569305B0B}"/>
              </a:ext>
            </a:extLst>
          </p:cNvPr>
          <p:cNvSpPr>
            <a:spLocks noGrp="1"/>
          </p:cNvSpPr>
          <p:nvPr>
            <p:ph idx="1"/>
          </p:nvPr>
        </p:nvSpPr>
        <p:spPr>
          <a:xfrm>
            <a:off x="11991372" y="6849744"/>
            <a:ext cx="46298" cy="176089"/>
          </a:xfrm>
        </p:spPr>
        <p:txBody>
          <a:bodyPr>
            <a:normAutofit fontScale="32500" lnSpcReduction="20000"/>
          </a:bodyPr>
          <a:lstStyle/>
          <a:p>
            <a:pPr marL="0" indent="0">
              <a:buNone/>
            </a:pPr>
            <a:endParaRPr lang="en-US" sz="2200" dirty="0"/>
          </a:p>
        </p:txBody>
      </p:sp>
      <p:sp>
        <p:nvSpPr>
          <p:cNvPr id="5" name="TextBox 4">
            <a:extLst>
              <a:ext uri="{FF2B5EF4-FFF2-40B4-BE49-F238E27FC236}">
                <a16:creationId xmlns:a16="http://schemas.microsoft.com/office/drawing/2014/main" id="{17394133-5FBA-96D9-1639-8AEC7D049854}"/>
              </a:ext>
            </a:extLst>
          </p:cNvPr>
          <p:cNvSpPr txBox="1"/>
          <p:nvPr/>
        </p:nvSpPr>
        <p:spPr>
          <a:xfrm>
            <a:off x="321564" y="706056"/>
            <a:ext cx="11548872" cy="6064417"/>
          </a:xfrm>
          <a:prstGeom prst="rect">
            <a:avLst/>
          </a:prstGeom>
          <a:noFill/>
        </p:spPr>
        <p:txBody>
          <a:bodyPr wrap="square" rtlCol="0">
            <a:spAutoFit/>
          </a:bodyPr>
          <a:lstStyle/>
          <a:p>
            <a:pPr marL="457200" marR="0" indent="-457200">
              <a:lnSpc>
                <a:spcPct val="200000"/>
              </a:lnSpc>
              <a:spcBef>
                <a:spcPts val="0"/>
              </a:spcBef>
              <a:spcAft>
                <a:spcPts val="0"/>
              </a:spcAft>
            </a:pPr>
            <a:r>
              <a:rPr lang="en-US" sz="1400" dirty="0">
                <a:effectLst/>
                <a:ea typeface="Calibri" panose="020F0502020204030204" pitchFamily="34" charset="0"/>
              </a:rPr>
              <a:t>Pesko, P. (n.d.). CGS Premier. Retrieved July 8, 2022, from </a:t>
            </a:r>
            <a:r>
              <a:rPr lang="en-US" sz="1400" dirty="0">
                <a:effectLst/>
                <a:ea typeface="Calibri" panose="020F0502020204030204" pitchFamily="34" charset="0"/>
                <a:hlinkClick r:id="rId2"/>
              </a:rPr>
              <a:t>https://cgspremier.com/how-to-start-a-mobile-health-clinic</a:t>
            </a:r>
            <a:r>
              <a:rPr lang="en-US" sz="1400" dirty="0">
                <a:effectLst/>
                <a:ea typeface="Calibri" panose="020F0502020204030204" pitchFamily="34" charset="0"/>
              </a:rPr>
              <a:t>.</a:t>
            </a:r>
            <a:endParaRPr lang="en-US" sz="1400" i="1" dirty="0">
              <a:effectLst/>
              <a:ea typeface="Calibri" panose="020F0502020204030204" pitchFamily="34" charset="0"/>
            </a:endParaRPr>
          </a:p>
          <a:p>
            <a:pPr marL="457200" indent="-457200">
              <a:lnSpc>
                <a:spcPct val="200000"/>
              </a:lnSpc>
            </a:pPr>
            <a:r>
              <a:rPr lang="en-US" sz="1400" i="1" dirty="0">
                <a:effectLst/>
                <a:ea typeface="Calibri" panose="020F0502020204030204" pitchFamily="34" charset="0"/>
              </a:rPr>
              <a:t>Remote area medical</a:t>
            </a:r>
            <a:r>
              <a:rPr lang="en-US" sz="1400" dirty="0">
                <a:effectLst/>
                <a:ea typeface="Calibri" panose="020F0502020204030204" pitchFamily="34" charset="0"/>
              </a:rPr>
              <a:t>. Trinity Health Foundation of East Tennessee. (2021, April 15). Retrieved July 8, 2022, from https://trinityfound.org/services/remote-area-medical.</a:t>
            </a:r>
            <a:endParaRPr lang="en-US" sz="1400" dirty="0">
              <a:effectLst/>
              <a:latin typeface="Times New Roman" panose="02020603050405020304" pitchFamily="18" charset="0"/>
              <a:ea typeface="Calibri" panose="020F0502020204030204" pitchFamily="34" charset="0"/>
            </a:endParaRPr>
          </a:p>
          <a:p>
            <a:pPr marL="457200" marR="0" indent="-457200">
              <a:lnSpc>
                <a:spcPct val="200000"/>
              </a:lnSpc>
              <a:spcBef>
                <a:spcPts val="0"/>
              </a:spcBef>
              <a:spcAft>
                <a:spcPts val="0"/>
              </a:spcAft>
            </a:pPr>
            <a:r>
              <a:rPr lang="en-US" sz="1400" dirty="0">
                <a:effectLst/>
                <a:latin typeface="Times New Roman" panose="02020603050405020304" pitchFamily="18" charset="0"/>
                <a:ea typeface="Calibri" panose="020F0502020204030204" pitchFamily="34" charset="0"/>
              </a:rPr>
              <a:t>Remote Area Medical Volunteer Corps. (2022). What services does RAM offer? https://www.ramusa.org/faqs-clinics-during-covid-19.</a:t>
            </a:r>
          </a:p>
          <a:p>
            <a:pPr marL="457200" indent="-457200">
              <a:lnSpc>
                <a:spcPct val="200000"/>
              </a:lnSpc>
            </a:pPr>
            <a:r>
              <a:rPr lang="en-US" sz="1400" dirty="0">
                <a:effectLst/>
                <a:latin typeface="Times New Roman" panose="02020603050405020304" pitchFamily="18" charset="0"/>
                <a:ea typeface="Calibri" panose="020F0502020204030204" pitchFamily="34" charset="0"/>
              </a:rPr>
              <a:t>Schultz, K., Farmer, S., Harrell, S., &amp; Hostetter, C. (2021). Closing the gap: Increasing community mental health services in rural Indiana. </a:t>
            </a:r>
            <a:r>
              <a:rPr lang="en-US" sz="1400" i="1" dirty="0">
                <a:effectLst/>
                <a:latin typeface="Times New Roman" panose="02020603050405020304" pitchFamily="18" charset="0"/>
                <a:ea typeface="Calibri" panose="020F0502020204030204" pitchFamily="34" charset="0"/>
              </a:rPr>
              <a:t>Community </a:t>
            </a:r>
            <a:r>
              <a:rPr lang="en-US" sz="1400" i="1" dirty="0">
                <a:latin typeface="Times New Roman" panose="02020603050405020304" pitchFamily="18" charset="0"/>
                <a:ea typeface="Calibri" panose="020F0502020204030204" pitchFamily="34" charset="0"/>
              </a:rPr>
              <a:t>m</a:t>
            </a:r>
            <a:r>
              <a:rPr lang="en-US" sz="1400" i="1" dirty="0">
                <a:effectLst/>
                <a:latin typeface="Times New Roman" panose="02020603050405020304" pitchFamily="18" charset="0"/>
                <a:ea typeface="Calibri" panose="020F0502020204030204" pitchFamily="34" charset="0"/>
              </a:rPr>
              <a:t>ental </a:t>
            </a:r>
            <a:r>
              <a:rPr lang="en-US" sz="1400" i="1" dirty="0">
                <a:latin typeface="Times New Roman" panose="02020603050405020304" pitchFamily="18" charset="0"/>
                <a:ea typeface="Calibri" panose="020F0502020204030204" pitchFamily="34" charset="0"/>
              </a:rPr>
              <a:t>h</a:t>
            </a:r>
            <a:r>
              <a:rPr lang="en-US" sz="1400" i="1" dirty="0">
                <a:effectLst/>
                <a:latin typeface="Times New Roman" panose="02020603050405020304" pitchFamily="18" charset="0"/>
                <a:ea typeface="Calibri" panose="020F0502020204030204" pitchFamily="34" charset="0"/>
              </a:rPr>
              <a:t>ealth journal</a:t>
            </a:r>
            <a:r>
              <a:rPr lang="en-US" sz="1400" dirty="0">
                <a:effectLst/>
                <a:latin typeface="Times New Roman" panose="02020603050405020304" pitchFamily="18" charset="0"/>
                <a:ea typeface="Calibri" panose="020F0502020204030204" pitchFamily="34" charset="0"/>
              </a:rPr>
              <a:t>, </a:t>
            </a:r>
            <a:r>
              <a:rPr lang="en-US" sz="1400" i="1" dirty="0">
                <a:effectLst/>
                <a:latin typeface="Times New Roman" panose="02020603050405020304" pitchFamily="18" charset="0"/>
                <a:ea typeface="Calibri" panose="020F0502020204030204" pitchFamily="34" charset="0"/>
              </a:rPr>
              <a:t>57</a:t>
            </a:r>
            <a:r>
              <a:rPr lang="en-US" sz="1400" dirty="0">
                <a:effectLst/>
                <a:latin typeface="Times New Roman" panose="02020603050405020304" pitchFamily="18" charset="0"/>
                <a:ea typeface="Calibri" panose="020F0502020204030204" pitchFamily="34" charset="0"/>
              </a:rPr>
              <a:t>(4), 684–700. </a:t>
            </a:r>
          </a:p>
          <a:p>
            <a:pPr marL="457200" indent="-457200">
              <a:lnSpc>
                <a:spcPct val="200000"/>
              </a:lnSpc>
            </a:pPr>
            <a:r>
              <a:rPr lang="en-US" sz="1400" dirty="0">
                <a:effectLst/>
              </a:rPr>
              <a:t>U.S. National Library of Medicine. (n.d.). </a:t>
            </a:r>
            <a:r>
              <a:rPr lang="en-US" sz="1400" i="1" dirty="0">
                <a:effectLst/>
              </a:rPr>
              <a:t>Home - PMC - NCBI</a:t>
            </a:r>
            <a:r>
              <a:rPr lang="en-US" sz="1400" dirty="0">
                <a:effectLst/>
              </a:rPr>
              <a:t>. National Center for Biotechnology Information. Retrieved July 12, 2022, from https://www.ncbi.nlm.nih.gov/pmc.</a:t>
            </a:r>
            <a:endParaRPr lang="en-US" sz="1400" dirty="0">
              <a:effectLst/>
              <a:latin typeface="Times New Roman" panose="02020603050405020304" pitchFamily="18" charset="0"/>
              <a:ea typeface="Calibri" panose="020F0502020204030204" pitchFamily="34" charset="0"/>
            </a:endParaRPr>
          </a:p>
          <a:p>
            <a:pPr marL="457200" indent="-457200">
              <a:lnSpc>
                <a:spcPct val="200000"/>
              </a:lnSpc>
            </a:pPr>
            <a:r>
              <a:rPr lang="en-US" sz="1400" i="1" dirty="0">
                <a:effectLst/>
              </a:rPr>
              <a:t>View all data 2021</a:t>
            </a:r>
            <a:r>
              <a:rPr lang="en-US" sz="1400" dirty="0">
                <a:effectLst/>
              </a:rPr>
              <a:t>. Mental Health America. (n.d.). Retrieved July 12, 2022, from https://mhanational.org/issues/2021/mental-health-america-all-data. </a:t>
            </a:r>
          </a:p>
          <a:p>
            <a:pPr marL="457200" indent="-457200">
              <a:lnSpc>
                <a:spcPct val="200000"/>
              </a:lnSpc>
            </a:pPr>
            <a:r>
              <a:rPr lang="en-US" sz="1400" i="1" dirty="0">
                <a:effectLst/>
              </a:rPr>
              <a:t>Youth </a:t>
            </a:r>
            <a:r>
              <a:rPr lang="en-US" sz="1400" i="1" dirty="0"/>
              <a:t>d</a:t>
            </a:r>
            <a:r>
              <a:rPr lang="en-US" sz="1400" i="1" dirty="0">
                <a:effectLst/>
              </a:rPr>
              <a:t>ata 2022</a:t>
            </a:r>
            <a:r>
              <a:rPr lang="en-US" sz="1400" dirty="0">
                <a:effectLst/>
              </a:rPr>
              <a:t>. Mental Health America. (n.d.). Retrieved July 12, 2022, from https://mhanational.org/issues/2022/mental-health-america-youth-data#seven. </a:t>
            </a:r>
          </a:p>
          <a:p>
            <a:pPr marL="457200" marR="0" indent="-457200">
              <a:lnSpc>
                <a:spcPct val="200000"/>
              </a:lnSpc>
              <a:spcBef>
                <a:spcPts val="0"/>
              </a:spcBef>
              <a:spcAft>
                <a:spcPts val="0"/>
              </a:spcAft>
            </a:pPr>
            <a:endParaRPr lang="en-US" sz="1400" dirty="0">
              <a:effectLst/>
              <a:latin typeface="Times New Roman" panose="02020603050405020304" pitchFamily="18" charset="0"/>
              <a:ea typeface="Calibri" panose="020F0502020204030204" pitchFamily="34" charset="0"/>
            </a:endParaRPr>
          </a:p>
          <a:p>
            <a:pPr marL="457200" marR="0" indent="-457200">
              <a:lnSpc>
                <a:spcPct val="200000"/>
              </a:lnSpc>
              <a:spcBef>
                <a:spcPts val="0"/>
              </a:spcBef>
              <a:spcAft>
                <a:spcPts val="0"/>
              </a:spcAft>
            </a:pPr>
            <a:endParaRPr lang="en-US" sz="1400" dirty="0">
              <a:effectLst/>
              <a:latin typeface="Times New Roman" panose="02020603050405020304" pitchFamily="18" charset="0"/>
              <a:ea typeface="Calibri" panose="020F0502020204030204" pitchFamily="34" charset="0"/>
            </a:endParaRPr>
          </a:p>
          <a:p>
            <a:pPr marL="457200" marR="0" indent="-457200">
              <a:lnSpc>
                <a:spcPct val="200000"/>
              </a:lnSpc>
              <a:spcBef>
                <a:spcPts val="0"/>
              </a:spcBef>
              <a:spcAft>
                <a:spcPts val="0"/>
              </a:spcAft>
            </a:pPr>
            <a:endParaRPr lang="en-US" sz="1400" dirty="0">
              <a:effectLst/>
              <a:ea typeface="Calibri" panose="020F0502020204030204" pitchFamily="34" charset="0"/>
            </a:endParaRPr>
          </a:p>
        </p:txBody>
      </p:sp>
    </p:spTree>
    <p:extLst>
      <p:ext uri="{BB962C8B-B14F-4D97-AF65-F5344CB8AC3E}">
        <p14:creationId xmlns:p14="http://schemas.microsoft.com/office/powerpoint/2010/main" val="344220742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F0000"/>
        </a:solidFill>
        <a:effectLst/>
      </p:bgPr>
    </p:bg>
    <p:spTree>
      <p:nvGrpSpPr>
        <p:cNvPr id="1" name=""/>
        <p:cNvGrpSpPr/>
        <p:nvPr/>
      </p:nvGrpSpPr>
      <p:grpSpPr>
        <a:xfrm>
          <a:off x="0" y="0"/>
          <a:ext cx="0" cy="0"/>
          <a:chOff x="0" y="0"/>
          <a:chExt cx="0" cy="0"/>
        </a:xfrm>
      </p:grpSpPr>
      <p:sp>
        <p:nvSpPr>
          <p:cNvPr id="9" name="Freeform: Shape 8">
            <a:extLst>
              <a:ext uri="{FF2B5EF4-FFF2-40B4-BE49-F238E27FC236}">
                <a16:creationId xmlns:a16="http://schemas.microsoft.com/office/drawing/2014/main" id="{42285737-90EE-47DC-AC80-8AE156B1196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1" y="-1"/>
            <a:ext cx="4403709" cy="6858001"/>
          </a:xfrm>
          <a:custGeom>
            <a:avLst/>
            <a:gdLst>
              <a:gd name="connsiteX0" fmla="*/ 3223890 w 4403709"/>
              <a:gd name="connsiteY0" fmla="*/ 6858001 h 6858001"/>
              <a:gd name="connsiteX1" fmla="*/ 4101908 w 4403709"/>
              <a:gd name="connsiteY1" fmla="*/ 6858001 h 6858001"/>
              <a:gd name="connsiteX2" fmla="*/ 3254950 w 4403709"/>
              <a:gd name="connsiteY2" fmla="*/ 1599356 h 6858001"/>
              <a:gd name="connsiteX3" fmla="*/ 3254950 w 4403709"/>
              <a:gd name="connsiteY3" fmla="*/ 1594062 h 6858001"/>
              <a:gd name="connsiteX4" fmla="*/ 4403709 w 4403709"/>
              <a:gd name="connsiteY4" fmla="*/ 0 h 6858001"/>
              <a:gd name="connsiteX5" fmla="*/ 3254950 w 4403709"/>
              <a:gd name="connsiteY5" fmla="*/ 0 h 6858001"/>
              <a:gd name="connsiteX6" fmla="*/ 2903520 w 4403709"/>
              <a:gd name="connsiteY6" fmla="*/ 0 h 6858001"/>
              <a:gd name="connsiteX7" fmla="*/ 0 w 4403709"/>
              <a:gd name="connsiteY7" fmla="*/ 0 h 6858001"/>
              <a:gd name="connsiteX8" fmla="*/ 0 w 4403709"/>
              <a:gd name="connsiteY8" fmla="*/ 6858000 h 6858001"/>
              <a:gd name="connsiteX9" fmla="*/ 3223890 w 4403709"/>
              <a:gd name="connsiteY9" fmla="*/ 6858000 h 68580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403709" h="6858001">
                <a:moveTo>
                  <a:pt x="3223890" y="6858001"/>
                </a:moveTo>
                <a:lnTo>
                  <a:pt x="4101908" y="6858001"/>
                </a:lnTo>
                <a:lnTo>
                  <a:pt x="3254950" y="1599356"/>
                </a:lnTo>
                <a:lnTo>
                  <a:pt x="3254950" y="1594062"/>
                </a:lnTo>
                <a:lnTo>
                  <a:pt x="4403709" y="0"/>
                </a:lnTo>
                <a:lnTo>
                  <a:pt x="3254950" y="0"/>
                </a:lnTo>
                <a:lnTo>
                  <a:pt x="2903520" y="0"/>
                </a:lnTo>
                <a:lnTo>
                  <a:pt x="0" y="0"/>
                </a:lnTo>
                <a:lnTo>
                  <a:pt x="0" y="6858000"/>
                </a:lnTo>
                <a:lnTo>
                  <a:pt x="3223890" y="6858000"/>
                </a:lnTo>
                <a:close/>
              </a:path>
            </a:pathLst>
          </a:custGeom>
          <a:ln>
            <a:noFill/>
          </a:ln>
        </p:spPr>
        <p:style>
          <a:lnRef idx="2">
            <a:schemeClr val="accent1">
              <a:shade val="50000"/>
            </a:schemeClr>
          </a:lnRef>
          <a:fillRef idx="1002">
            <a:schemeClr val="dk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grpSp>
        <p:nvGrpSpPr>
          <p:cNvPr id="11" name="Group 10">
            <a:extLst>
              <a:ext uri="{FF2B5EF4-FFF2-40B4-BE49-F238E27FC236}">
                <a16:creationId xmlns:a16="http://schemas.microsoft.com/office/drawing/2014/main" id="{B57BDC17-F1B3-455F-BBF1-680AA1F25C06}"/>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3315292" y="0"/>
            <a:ext cx="2436813" cy="6858001"/>
            <a:chOff x="1320800" y="0"/>
            <a:chExt cx="2436813" cy="6858001"/>
          </a:xfrm>
        </p:grpSpPr>
        <p:sp>
          <p:nvSpPr>
            <p:cNvPr id="12" name="Freeform 6">
              <a:extLst>
                <a:ext uri="{FF2B5EF4-FFF2-40B4-BE49-F238E27FC236}">
                  <a16:creationId xmlns:a16="http://schemas.microsoft.com/office/drawing/2014/main" id="{64E2FA9A-FEF7-4501-B0EB-5E45EDD2177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627188" y="0"/>
              <a:ext cx="1122363" cy="5329238"/>
            </a:xfrm>
            <a:custGeom>
              <a:avLst/>
              <a:gdLst/>
              <a:ahLst/>
              <a:cxnLst/>
              <a:rect l="0" t="0" r="r" b="b"/>
              <a:pathLst>
                <a:path w="707" h="3357">
                  <a:moveTo>
                    <a:pt x="0" y="3330"/>
                  </a:moveTo>
                  <a:lnTo>
                    <a:pt x="156" y="3357"/>
                  </a:lnTo>
                  <a:lnTo>
                    <a:pt x="707" y="0"/>
                  </a:lnTo>
                  <a:lnTo>
                    <a:pt x="547" y="0"/>
                  </a:lnTo>
                  <a:lnTo>
                    <a:pt x="0" y="3330"/>
                  </a:lnTo>
                  <a:close/>
                </a:path>
              </a:pathLst>
            </a:custGeom>
            <a:solidFill>
              <a:schemeClr val="accent1"/>
            </a:solidFill>
            <a:ln>
              <a:noFill/>
            </a:ln>
          </p:spPr>
        </p:sp>
        <p:sp>
          <p:nvSpPr>
            <p:cNvPr id="13" name="Freeform 7">
              <a:extLst>
                <a:ext uri="{FF2B5EF4-FFF2-40B4-BE49-F238E27FC236}">
                  <a16:creationId xmlns:a16="http://schemas.microsoft.com/office/drawing/2014/main" id="{BC38192B-B4CB-47D4-A3B1-10010247F15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20800" y="0"/>
              <a:ext cx="1117600" cy="5276850"/>
            </a:xfrm>
            <a:custGeom>
              <a:avLst/>
              <a:gdLst/>
              <a:ahLst/>
              <a:cxnLst/>
              <a:rect l="0" t="0" r="r" b="b"/>
              <a:pathLst>
                <a:path w="704" h="3324">
                  <a:moveTo>
                    <a:pt x="704" y="0"/>
                  </a:moveTo>
                  <a:lnTo>
                    <a:pt x="545" y="0"/>
                  </a:lnTo>
                  <a:lnTo>
                    <a:pt x="0" y="3300"/>
                  </a:lnTo>
                  <a:lnTo>
                    <a:pt x="157" y="3324"/>
                  </a:lnTo>
                  <a:lnTo>
                    <a:pt x="704" y="0"/>
                  </a:lnTo>
                  <a:close/>
                </a:path>
              </a:pathLst>
            </a:custGeom>
            <a:solidFill>
              <a:srgbClr val="595959"/>
            </a:solidFill>
            <a:ln>
              <a:noFill/>
            </a:ln>
          </p:spPr>
        </p:sp>
        <p:sp>
          <p:nvSpPr>
            <p:cNvPr id="14" name="Freeform 8">
              <a:extLst>
                <a:ext uri="{FF2B5EF4-FFF2-40B4-BE49-F238E27FC236}">
                  <a16:creationId xmlns:a16="http://schemas.microsoft.com/office/drawing/2014/main" id="{96330E33-E171-4B0F-82B5-AF7230399B5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20800" y="5238750"/>
              <a:ext cx="1228725" cy="1619250"/>
            </a:xfrm>
            <a:custGeom>
              <a:avLst/>
              <a:gdLst/>
              <a:ahLst/>
              <a:cxnLst/>
              <a:rect l="0" t="0" r="r" b="b"/>
              <a:pathLst>
                <a:path w="774" h="1020">
                  <a:moveTo>
                    <a:pt x="0" y="0"/>
                  </a:moveTo>
                  <a:lnTo>
                    <a:pt x="740" y="1020"/>
                  </a:lnTo>
                  <a:lnTo>
                    <a:pt x="774" y="1020"/>
                  </a:lnTo>
                  <a:lnTo>
                    <a:pt x="0" y="0"/>
                  </a:lnTo>
                  <a:close/>
                </a:path>
              </a:pathLst>
            </a:custGeom>
            <a:solidFill>
              <a:srgbClr val="262626"/>
            </a:solidFill>
            <a:ln>
              <a:noFill/>
            </a:ln>
          </p:spPr>
        </p:sp>
        <p:sp>
          <p:nvSpPr>
            <p:cNvPr id="15" name="Freeform 9">
              <a:extLst>
                <a:ext uri="{FF2B5EF4-FFF2-40B4-BE49-F238E27FC236}">
                  <a16:creationId xmlns:a16="http://schemas.microsoft.com/office/drawing/2014/main" id="{332B1723-69BF-42D7-B757-0FA059E1525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627188" y="5291138"/>
              <a:ext cx="1495425" cy="1566863"/>
            </a:xfrm>
            <a:custGeom>
              <a:avLst/>
              <a:gdLst/>
              <a:ahLst/>
              <a:cxnLst/>
              <a:rect l="0" t="0" r="r" b="b"/>
              <a:pathLst>
                <a:path w="942" h="987">
                  <a:moveTo>
                    <a:pt x="0" y="0"/>
                  </a:moveTo>
                  <a:lnTo>
                    <a:pt x="909" y="987"/>
                  </a:lnTo>
                  <a:lnTo>
                    <a:pt x="942" y="987"/>
                  </a:lnTo>
                  <a:lnTo>
                    <a:pt x="0" y="0"/>
                  </a:lnTo>
                  <a:close/>
                </a:path>
              </a:pathLst>
            </a:custGeom>
            <a:solidFill>
              <a:schemeClr val="accent1">
                <a:lumMod val="50000"/>
              </a:schemeClr>
            </a:solidFill>
            <a:ln>
              <a:noFill/>
            </a:ln>
          </p:spPr>
        </p:sp>
        <p:sp>
          <p:nvSpPr>
            <p:cNvPr id="16" name="Freeform 10">
              <a:extLst>
                <a:ext uri="{FF2B5EF4-FFF2-40B4-BE49-F238E27FC236}">
                  <a16:creationId xmlns:a16="http://schemas.microsoft.com/office/drawing/2014/main" id="{F115D62D-1E96-48D1-A78D-D370A0BFB9B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627188" y="5286375"/>
              <a:ext cx="2130425" cy="1571625"/>
            </a:xfrm>
            <a:custGeom>
              <a:avLst/>
              <a:gdLst/>
              <a:ahLst/>
              <a:cxnLst/>
              <a:rect l="0" t="0" r="r" b="b"/>
              <a:pathLst>
                <a:path w="1342" h="990">
                  <a:moveTo>
                    <a:pt x="0" y="3"/>
                  </a:moveTo>
                  <a:lnTo>
                    <a:pt x="942" y="990"/>
                  </a:lnTo>
                  <a:lnTo>
                    <a:pt x="1342" y="990"/>
                  </a:lnTo>
                  <a:lnTo>
                    <a:pt x="156" y="27"/>
                  </a:lnTo>
                  <a:lnTo>
                    <a:pt x="0" y="0"/>
                  </a:lnTo>
                  <a:lnTo>
                    <a:pt x="0" y="3"/>
                  </a:lnTo>
                  <a:close/>
                </a:path>
              </a:pathLst>
            </a:custGeom>
            <a:solidFill>
              <a:schemeClr val="accent1">
                <a:lumMod val="75000"/>
              </a:schemeClr>
            </a:solidFill>
            <a:ln>
              <a:noFill/>
            </a:ln>
          </p:spPr>
        </p:sp>
        <p:sp>
          <p:nvSpPr>
            <p:cNvPr id="17" name="Freeform 11">
              <a:extLst>
                <a:ext uri="{FF2B5EF4-FFF2-40B4-BE49-F238E27FC236}">
                  <a16:creationId xmlns:a16="http://schemas.microsoft.com/office/drawing/2014/main" id="{91C2876A-169D-4822-A766-C00578C88B4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20800" y="5238750"/>
              <a:ext cx="1695450" cy="1619250"/>
            </a:xfrm>
            <a:custGeom>
              <a:avLst/>
              <a:gdLst/>
              <a:ahLst/>
              <a:cxnLst/>
              <a:rect l="0" t="0" r="r" b="b"/>
              <a:pathLst>
                <a:path w="1068" h="1020">
                  <a:moveTo>
                    <a:pt x="1068" y="1020"/>
                  </a:moveTo>
                  <a:lnTo>
                    <a:pt x="184" y="60"/>
                  </a:lnTo>
                  <a:lnTo>
                    <a:pt x="154" y="27"/>
                  </a:lnTo>
                  <a:lnTo>
                    <a:pt x="157" y="27"/>
                  </a:lnTo>
                  <a:lnTo>
                    <a:pt x="157" y="24"/>
                  </a:lnTo>
                  <a:lnTo>
                    <a:pt x="154" y="24"/>
                  </a:lnTo>
                  <a:lnTo>
                    <a:pt x="0" y="0"/>
                  </a:lnTo>
                  <a:lnTo>
                    <a:pt x="0" y="0"/>
                  </a:lnTo>
                  <a:lnTo>
                    <a:pt x="774" y="1020"/>
                  </a:lnTo>
                  <a:lnTo>
                    <a:pt x="1068" y="1020"/>
                  </a:lnTo>
                  <a:close/>
                </a:path>
              </a:pathLst>
            </a:custGeom>
            <a:solidFill>
              <a:srgbClr val="404040"/>
            </a:solidFill>
            <a:ln>
              <a:noFill/>
            </a:ln>
          </p:spPr>
        </p:sp>
      </p:grpSp>
      <p:sp>
        <p:nvSpPr>
          <p:cNvPr id="2" name="Title 1">
            <a:extLst>
              <a:ext uri="{FF2B5EF4-FFF2-40B4-BE49-F238E27FC236}">
                <a16:creationId xmlns:a16="http://schemas.microsoft.com/office/drawing/2014/main" id="{897BEF49-2C10-883C-2016-BCAAFE5BAAC6}"/>
              </a:ext>
            </a:extLst>
          </p:cNvPr>
          <p:cNvSpPr>
            <a:spLocks noGrp="1"/>
          </p:cNvSpPr>
          <p:nvPr>
            <p:ph type="title"/>
          </p:nvPr>
        </p:nvSpPr>
        <p:spPr>
          <a:xfrm>
            <a:off x="0" y="63158"/>
            <a:ext cx="3784209" cy="3694455"/>
          </a:xfrm>
        </p:spPr>
        <p:txBody>
          <a:bodyPr>
            <a:normAutofit/>
          </a:bodyPr>
          <a:lstStyle/>
          <a:p>
            <a:r>
              <a:rPr lang="en-US" sz="4000" dirty="0">
                <a:solidFill>
                  <a:srgbClr val="FFFFFF"/>
                </a:solidFill>
              </a:rPr>
              <a:t>Red Ocean:</a:t>
            </a:r>
            <a:br>
              <a:rPr lang="en-US" sz="4000" dirty="0">
                <a:solidFill>
                  <a:srgbClr val="FFFFFF"/>
                </a:solidFill>
              </a:rPr>
            </a:br>
            <a:r>
              <a:rPr lang="en-US" sz="4000" dirty="0">
                <a:solidFill>
                  <a:srgbClr val="FFFFFF"/>
                </a:solidFill>
              </a:rPr>
              <a:t>Current Problem</a:t>
            </a:r>
          </a:p>
        </p:txBody>
      </p:sp>
      <p:graphicFrame>
        <p:nvGraphicFramePr>
          <p:cNvPr id="5" name="Content Placeholder 2">
            <a:extLst>
              <a:ext uri="{FF2B5EF4-FFF2-40B4-BE49-F238E27FC236}">
                <a16:creationId xmlns:a16="http://schemas.microsoft.com/office/drawing/2014/main" id="{4B7500F2-EA08-C5E2-1B55-0FF3F0CB8827}"/>
              </a:ext>
            </a:extLst>
          </p:cNvPr>
          <p:cNvGraphicFramePr>
            <a:graphicFrameLocks noGrp="1"/>
          </p:cNvGraphicFramePr>
          <p:nvPr>
            <p:ph idx="1"/>
          </p:nvPr>
        </p:nvGraphicFramePr>
        <p:xfrm>
          <a:off x="4686892" y="277836"/>
          <a:ext cx="7469792" cy="630232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86266377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5A13D1-831D-8302-3194-EDBFDDA90740}"/>
              </a:ext>
            </a:extLst>
          </p:cNvPr>
          <p:cNvSpPr>
            <a:spLocks noGrp="1"/>
          </p:cNvSpPr>
          <p:nvPr>
            <p:ph type="title"/>
          </p:nvPr>
        </p:nvSpPr>
        <p:spPr>
          <a:xfrm>
            <a:off x="839788" y="188912"/>
            <a:ext cx="4206774" cy="1600200"/>
          </a:xfrm>
        </p:spPr>
        <p:txBody>
          <a:bodyPr>
            <a:normAutofit/>
          </a:bodyPr>
          <a:lstStyle/>
          <a:p>
            <a:pPr algn="ctr"/>
            <a:r>
              <a:rPr lang="en-US" b="1" dirty="0"/>
              <a:t>1. Checklist for Initial Planning</a:t>
            </a:r>
          </a:p>
        </p:txBody>
      </p:sp>
      <p:sp>
        <p:nvSpPr>
          <p:cNvPr id="3" name="Content Placeholder 2">
            <a:extLst>
              <a:ext uri="{FF2B5EF4-FFF2-40B4-BE49-F238E27FC236}">
                <a16:creationId xmlns:a16="http://schemas.microsoft.com/office/drawing/2014/main" id="{66F41606-2687-D09A-D370-BE7352D24121}"/>
              </a:ext>
            </a:extLst>
          </p:cNvPr>
          <p:cNvSpPr>
            <a:spLocks noGrp="1"/>
          </p:cNvSpPr>
          <p:nvPr>
            <p:ph idx="1"/>
          </p:nvPr>
        </p:nvSpPr>
        <p:spPr>
          <a:xfrm>
            <a:off x="5252637" y="1257300"/>
            <a:ext cx="6831334" cy="6221391"/>
          </a:xfrm>
        </p:spPr>
        <p:txBody>
          <a:bodyPr>
            <a:normAutofit/>
          </a:bodyPr>
          <a:lstStyle/>
          <a:p>
            <a:r>
              <a:rPr lang="en-US" sz="2200" dirty="0"/>
              <a:t>What is the focused need? - Mental Health Care </a:t>
            </a:r>
          </a:p>
          <a:p>
            <a:r>
              <a:rPr lang="en-US" sz="2200" dirty="0"/>
              <a:t>Who is best served? - Clients in Transitional Conditions</a:t>
            </a:r>
          </a:p>
          <a:p>
            <a:r>
              <a:rPr lang="en-US" sz="2200" dirty="0"/>
              <a:t>Where is it most needed? - In Rural/Remote Areas</a:t>
            </a:r>
          </a:p>
          <a:p>
            <a:r>
              <a:rPr lang="en-US" sz="2200" dirty="0"/>
              <a:t>Who will partner with service? – Clients, Providers, Organizations, &amp; Communities</a:t>
            </a:r>
          </a:p>
          <a:p>
            <a:r>
              <a:rPr lang="en-US" sz="2200" dirty="0"/>
              <a:t>Competitors?-Limited outpatient healthcare in area.</a:t>
            </a:r>
          </a:p>
          <a:p>
            <a:pPr marL="0" indent="0" algn="ctr">
              <a:buNone/>
            </a:pPr>
            <a:r>
              <a:rPr lang="en-US" sz="2200" b="1" dirty="0"/>
              <a:t>Areas Requiring Exploration</a:t>
            </a:r>
          </a:p>
          <a:p>
            <a:r>
              <a:rPr lang="en-US" sz="2200" dirty="0"/>
              <a:t>How much money will be necessary for a year?</a:t>
            </a:r>
          </a:p>
          <a:p>
            <a:r>
              <a:rPr lang="en-US" sz="2200" dirty="0"/>
              <a:t>Who will operate the service?</a:t>
            </a:r>
          </a:p>
          <a:p>
            <a:r>
              <a:rPr lang="en-US" sz="2200" dirty="0"/>
              <a:t>What is the vision?</a:t>
            </a:r>
          </a:p>
          <a:p>
            <a:r>
              <a:rPr lang="en-US" sz="2200" dirty="0"/>
              <a:t>What is the mission statement?</a:t>
            </a:r>
          </a:p>
          <a:p>
            <a:pPr marL="0" indent="0">
              <a:buNone/>
            </a:pPr>
            <a:r>
              <a:rPr lang="en-US" sz="1400" dirty="0"/>
              <a:t>(Healthcare Startup Checklist, 2022)</a:t>
            </a:r>
          </a:p>
        </p:txBody>
      </p:sp>
      <p:sp>
        <p:nvSpPr>
          <p:cNvPr id="4" name="Text Placeholder 3">
            <a:extLst>
              <a:ext uri="{FF2B5EF4-FFF2-40B4-BE49-F238E27FC236}">
                <a16:creationId xmlns:a16="http://schemas.microsoft.com/office/drawing/2014/main" id="{611AFC8C-A464-5E56-BA1F-46660DE6568E}"/>
              </a:ext>
            </a:extLst>
          </p:cNvPr>
          <p:cNvSpPr>
            <a:spLocks noGrp="1"/>
          </p:cNvSpPr>
          <p:nvPr>
            <p:ph type="body" sz="half" idx="2"/>
          </p:nvPr>
        </p:nvSpPr>
        <p:spPr>
          <a:xfrm>
            <a:off x="839788" y="2057400"/>
            <a:ext cx="4206774" cy="3811588"/>
          </a:xfrm>
        </p:spPr>
        <p:txBody>
          <a:bodyPr/>
          <a:lstStyle/>
          <a:p>
            <a:endParaRPr lang="en-US" dirty="0"/>
          </a:p>
        </p:txBody>
      </p:sp>
      <mc:AlternateContent xmlns:mc="http://schemas.openxmlformats.org/markup-compatibility/2006">
        <mc:Choice xmlns:am3d="http://schemas.microsoft.com/office/drawing/2017/model3d" Requires="am3d">
          <p:graphicFrame>
            <p:nvGraphicFramePr>
              <p:cNvPr id="5" name="3D Model 4" descr="Plus Sign">
                <a:extLst>
                  <a:ext uri="{FF2B5EF4-FFF2-40B4-BE49-F238E27FC236}">
                    <a16:creationId xmlns:a16="http://schemas.microsoft.com/office/drawing/2014/main" id="{EBACD1C6-DD48-D84D-319D-3ECB24ACD91A}"/>
                  </a:ext>
                </a:extLst>
              </p:cNvPr>
              <p:cNvGraphicFramePr/>
              <p:nvPr>
                <p:extLst>
                  <p:ext uri="{D42A27DB-BD31-4B8C-83A1-F6EECF244321}">
                    <p14:modId xmlns:p14="http://schemas.microsoft.com/office/powerpoint/2010/main" val="2444622152"/>
                  </p:ext>
                </p:extLst>
              </p:nvPr>
            </p:nvGraphicFramePr>
            <p:xfrm>
              <a:off x="922174" y="2122426"/>
              <a:ext cx="3767463" cy="3746562"/>
            </p:xfrm>
            <a:graphic>
              <a:graphicData uri="http://schemas.microsoft.com/office/drawing/2017/model3d">
                <am3d:model3d r:embed="rId2">
                  <am3d:spPr>
                    <a:xfrm>
                      <a:off x="0" y="0"/>
                      <a:ext cx="3767463" cy="3746562"/>
                    </a:xfrm>
                    <a:prstGeom prst="rect">
                      <a:avLst/>
                    </a:prstGeom>
                  </am3d:spPr>
                  <am3d:camera>
                    <am3d:pos x="0" y="0" z="68584367"/>
                    <am3d:up dx="0" dy="36000000" dz="0"/>
                    <am3d:lookAt x="0" y="0" z="0"/>
                    <am3d:perspective fov="2700000"/>
                  </am3d:camera>
                  <am3d:trans>
                    <am3d:meterPerModelUnit n="12800778" d="1000000"/>
                    <am3d:preTrans dx="-4" dy="-18035815" dz="0"/>
                    <am3d:scale>
                      <am3d:sx n="1000000" d="1000000"/>
                      <am3d:sy n="1000000" d="1000000"/>
                      <am3d:sz n="1000000" d="1000000"/>
                    </am3d:scale>
                    <am3d:rot/>
                    <am3d:postTrans dx="0" dy="0" dz="0"/>
                  </am3d:trans>
                  <am3d:raster rName="Office3DRenderer" rVer="16.0.8326">
                    <am3d:blip r:embed="rId3"/>
                  </am3d:raster>
                  <am3d:objViewport viewportSz="5366402"/>
                  <am3d:ambientLight>
                    <am3d:clr>
                      <a:scrgbClr r="50000" g="50000" b="50000"/>
                    </am3d:clr>
                    <am3d:illuminance n="500000" d="1000000"/>
                  </am3d:ambientLight>
                  <am3d:ptLight rad="0">
                    <am3d:clr>
                      <a:scrgbClr r="100000" g="75000" b="50000"/>
                    </am3d:clr>
                    <am3d:intensity n="9765625" d="1000000"/>
                    <am3d:pos x="21959998" y="70920001" z="16344003"/>
                  </am3d:ptLight>
                  <am3d:ptLight rad="0">
                    <am3d:clr>
                      <a:scrgbClr r="40000" g="60000" b="95000"/>
                    </am3d:clr>
                    <am3d:intensity n="12250000" d="1000000"/>
                    <am3d:pos x="-37964106" y="51130435" z="57631972"/>
                  </am3d:ptLight>
                  <am3d:ptLight rad="0">
                    <am3d:clr>
                      <a:scrgbClr r="86837" g="72700" b="100000"/>
                    </am3d:clr>
                    <am3d:intensity n="3125000" d="1000000"/>
                    <am3d:pos x="-37739122" y="58056624" z="-34769649"/>
                  </am3d:ptLight>
                </am3d:model3d>
              </a:graphicData>
            </a:graphic>
          </p:graphicFrame>
        </mc:Choice>
        <mc:Fallback>
          <p:pic>
            <p:nvPicPr>
              <p:cNvPr id="5" name="3D Model 4" descr="Plus Sign">
                <a:extLst>
                  <a:ext uri="{FF2B5EF4-FFF2-40B4-BE49-F238E27FC236}">
                    <a16:creationId xmlns:a16="http://schemas.microsoft.com/office/drawing/2014/main" id="{EBACD1C6-DD48-D84D-319D-3ECB24ACD91A}"/>
                  </a:ext>
                </a:extLst>
              </p:cNvPr>
              <p:cNvPicPr>
                <a:picLocks noGrp="1" noRot="1" noChangeAspect="1" noMove="1" noResize="1" noEditPoints="1" noAdjustHandles="1" noChangeArrowheads="1" noChangeShapeType="1" noCrop="1"/>
              </p:cNvPicPr>
              <p:nvPr/>
            </p:nvPicPr>
            <p:blipFill>
              <a:blip r:embed="rId3"/>
              <a:stretch>
                <a:fillRect/>
              </a:stretch>
            </p:blipFill>
            <p:spPr>
              <a:xfrm>
                <a:off x="922174" y="2122426"/>
                <a:ext cx="3767463" cy="3746562"/>
              </a:xfrm>
              <a:prstGeom prst="rect">
                <a:avLst/>
              </a:prstGeom>
            </p:spPr>
          </p:pic>
        </mc:Fallback>
      </mc:AlternateContent>
      <p:sp>
        <p:nvSpPr>
          <p:cNvPr id="6" name="TextBox 5">
            <a:extLst>
              <a:ext uri="{FF2B5EF4-FFF2-40B4-BE49-F238E27FC236}">
                <a16:creationId xmlns:a16="http://schemas.microsoft.com/office/drawing/2014/main" id="{9CB76F7E-9314-EE45-8F21-60314ED85EDC}"/>
              </a:ext>
            </a:extLst>
          </p:cNvPr>
          <p:cNvSpPr txBox="1"/>
          <p:nvPr/>
        </p:nvSpPr>
        <p:spPr>
          <a:xfrm>
            <a:off x="1713053" y="231494"/>
            <a:ext cx="8646289" cy="584775"/>
          </a:xfrm>
          <a:prstGeom prst="rect">
            <a:avLst/>
          </a:prstGeom>
          <a:noFill/>
        </p:spPr>
        <p:txBody>
          <a:bodyPr wrap="square" rtlCol="0">
            <a:spAutoFit/>
          </a:bodyPr>
          <a:lstStyle/>
          <a:p>
            <a:pPr algn="ctr"/>
            <a:r>
              <a:rPr lang="en-US" sz="3200" dirty="0"/>
              <a:t>Six Principles: 1 of 6</a:t>
            </a:r>
          </a:p>
        </p:txBody>
      </p:sp>
    </p:spTree>
    <p:extLst>
      <p:ext uri="{BB962C8B-B14F-4D97-AF65-F5344CB8AC3E}">
        <p14:creationId xmlns:p14="http://schemas.microsoft.com/office/powerpoint/2010/main" val="315258469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488333BA-AE6E-427A-9B16-A39C8073F4E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F98ED85F-DCEE-4B50-802E-71A6E3E12B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321564" y="320040"/>
            <a:ext cx="11548872" cy="6217920"/>
          </a:xfrm>
          <a:prstGeom prst="rect">
            <a:avLst/>
          </a:prstGeom>
          <a:solidFill>
            <a:schemeClr val="bg1"/>
          </a:solidFill>
          <a:ln w="127000" cap="sq" cmpd="thinThick">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C0DABB49-90D9-E792-7262-64A49E2B062C}"/>
              </a:ext>
            </a:extLst>
          </p:cNvPr>
          <p:cNvSpPr>
            <a:spLocks noGrp="1"/>
          </p:cNvSpPr>
          <p:nvPr>
            <p:ph type="title"/>
          </p:nvPr>
        </p:nvSpPr>
        <p:spPr>
          <a:xfrm>
            <a:off x="698863" y="1163509"/>
            <a:ext cx="10515600" cy="822745"/>
          </a:xfrm>
        </p:spPr>
        <p:txBody>
          <a:bodyPr>
            <a:normAutofit/>
          </a:bodyPr>
          <a:lstStyle/>
          <a:p>
            <a:pPr algn="ctr"/>
            <a:r>
              <a:rPr lang="en-US" sz="3200" dirty="0">
                <a:latin typeface="+mn-lt"/>
              </a:rPr>
              <a:t>2. Important Factors to Customers</a:t>
            </a:r>
          </a:p>
        </p:txBody>
      </p:sp>
      <p:graphicFrame>
        <p:nvGraphicFramePr>
          <p:cNvPr id="12" name="Content Placeholder 2">
            <a:extLst>
              <a:ext uri="{FF2B5EF4-FFF2-40B4-BE49-F238E27FC236}">
                <a16:creationId xmlns:a16="http://schemas.microsoft.com/office/drawing/2014/main" id="{16879118-BCDD-2E6E-18B4-E7F0955157E2}"/>
              </a:ext>
            </a:extLst>
          </p:cNvPr>
          <p:cNvGraphicFramePr>
            <a:graphicFrameLocks noGrp="1"/>
          </p:cNvGraphicFramePr>
          <p:nvPr>
            <p:ph idx="1"/>
            <p:extLst>
              <p:ext uri="{D42A27DB-BD31-4B8C-83A1-F6EECF244321}">
                <p14:modId xmlns:p14="http://schemas.microsoft.com/office/powerpoint/2010/main" val="1572055541"/>
              </p:ext>
            </p:extLst>
          </p:nvPr>
        </p:nvGraphicFramePr>
        <p:xfrm>
          <a:off x="838200" y="2141316"/>
          <a:ext cx="10515600" cy="37167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TextBox 2">
            <a:extLst>
              <a:ext uri="{FF2B5EF4-FFF2-40B4-BE49-F238E27FC236}">
                <a16:creationId xmlns:a16="http://schemas.microsoft.com/office/drawing/2014/main" id="{157F8072-106B-535F-7536-B257A92A6F09}"/>
              </a:ext>
            </a:extLst>
          </p:cNvPr>
          <p:cNvSpPr txBox="1"/>
          <p:nvPr/>
        </p:nvSpPr>
        <p:spPr>
          <a:xfrm>
            <a:off x="2419109" y="578734"/>
            <a:ext cx="7268901" cy="584775"/>
          </a:xfrm>
          <a:prstGeom prst="rect">
            <a:avLst/>
          </a:prstGeom>
          <a:noFill/>
        </p:spPr>
        <p:txBody>
          <a:bodyPr wrap="square" rtlCol="0">
            <a:spAutoFit/>
          </a:bodyPr>
          <a:lstStyle/>
          <a:p>
            <a:pPr algn="ctr"/>
            <a:r>
              <a:rPr lang="en-US" sz="3200" dirty="0"/>
              <a:t>Six Principles: 2 of 6</a:t>
            </a:r>
          </a:p>
        </p:txBody>
      </p:sp>
    </p:spTree>
    <p:extLst>
      <p:ext uri="{BB962C8B-B14F-4D97-AF65-F5344CB8AC3E}">
        <p14:creationId xmlns:p14="http://schemas.microsoft.com/office/powerpoint/2010/main" val="171734594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488333BA-AE6E-427A-9B16-A39C8073F4E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F98ED85F-DCEE-4B50-802E-71A6E3E12B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321564" y="320040"/>
            <a:ext cx="11548872" cy="6217920"/>
          </a:xfrm>
          <a:prstGeom prst="rect">
            <a:avLst/>
          </a:prstGeom>
          <a:solidFill>
            <a:schemeClr val="bg1"/>
          </a:solidFill>
          <a:ln w="127000" cap="sq" cmpd="thinThick">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C0DABB49-90D9-E792-7262-64A49E2B062C}"/>
              </a:ext>
            </a:extLst>
          </p:cNvPr>
          <p:cNvSpPr>
            <a:spLocks noGrp="1"/>
          </p:cNvSpPr>
          <p:nvPr>
            <p:ph type="title"/>
          </p:nvPr>
        </p:nvSpPr>
        <p:spPr>
          <a:xfrm>
            <a:off x="698863" y="1163509"/>
            <a:ext cx="10515600" cy="822745"/>
          </a:xfrm>
        </p:spPr>
        <p:txBody>
          <a:bodyPr>
            <a:normAutofit/>
          </a:bodyPr>
          <a:lstStyle/>
          <a:p>
            <a:pPr algn="ctr"/>
            <a:r>
              <a:rPr lang="en-US" sz="3200" dirty="0">
                <a:latin typeface="+mn-lt"/>
              </a:rPr>
              <a:t>3. Initial Development Design - Brainstorming</a:t>
            </a:r>
          </a:p>
        </p:txBody>
      </p:sp>
      <p:graphicFrame>
        <p:nvGraphicFramePr>
          <p:cNvPr id="12" name="Content Placeholder 2">
            <a:extLst>
              <a:ext uri="{FF2B5EF4-FFF2-40B4-BE49-F238E27FC236}">
                <a16:creationId xmlns:a16="http://schemas.microsoft.com/office/drawing/2014/main" id="{16879118-BCDD-2E6E-18B4-E7F0955157E2}"/>
              </a:ext>
            </a:extLst>
          </p:cNvPr>
          <p:cNvGraphicFramePr>
            <a:graphicFrameLocks noGrp="1"/>
          </p:cNvGraphicFramePr>
          <p:nvPr>
            <p:ph idx="1"/>
          </p:nvPr>
        </p:nvGraphicFramePr>
        <p:xfrm>
          <a:off x="838200" y="1986254"/>
          <a:ext cx="10515600" cy="387176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TextBox 2">
            <a:extLst>
              <a:ext uri="{FF2B5EF4-FFF2-40B4-BE49-F238E27FC236}">
                <a16:creationId xmlns:a16="http://schemas.microsoft.com/office/drawing/2014/main" id="{157F8072-106B-535F-7536-B257A92A6F09}"/>
              </a:ext>
            </a:extLst>
          </p:cNvPr>
          <p:cNvSpPr txBox="1"/>
          <p:nvPr/>
        </p:nvSpPr>
        <p:spPr>
          <a:xfrm>
            <a:off x="2419109" y="578734"/>
            <a:ext cx="7268901" cy="584775"/>
          </a:xfrm>
          <a:prstGeom prst="rect">
            <a:avLst/>
          </a:prstGeom>
          <a:noFill/>
        </p:spPr>
        <p:txBody>
          <a:bodyPr wrap="square" rtlCol="0">
            <a:spAutoFit/>
          </a:bodyPr>
          <a:lstStyle/>
          <a:p>
            <a:pPr algn="ctr"/>
            <a:r>
              <a:rPr lang="en-US" sz="3200" dirty="0"/>
              <a:t>Six Principles: 3 of 6</a:t>
            </a:r>
          </a:p>
        </p:txBody>
      </p:sp>
    </p:spTree>
    <p:extLst>
      <p:ext uri="{BB962C8B-B14F-4D97-AF65-F5344CB8AC3E}">
        <p14:creationId xmlns:p14="http://schemas.microsoft.com/office/powerpoint/2010/main" val="383292078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488333BA-AE6E-427A-9B16-A39C8073F4E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F98ED85F-DCEE-4B50-802E-71A6E3E12B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321564" y="320040"/>
            <a:ext cx="11548872" cy="6217920"/>
          </a:xfrm>
          <a:prstGeom prst="rect">
            <a:avLst/>
          </a:prstGeom>
          <a:solidFill>
            <a:schemeClr val="bg1"/>
          </a:solidFill>
          <a:ln w="127000" cap="sq" cmpd="thinThick">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C0DABB49-90D9-E792-7262-64A49E2B062C}"/>
              </a:ext>
            </a:extLst>
          </p:cNvPr>
          <p:cNvSpPr>
            <a:spLocks noGrp="1"/>
          </p:cNvSpPr>
          <p:nvPr>
            <p:ph type="title"/>
          </p:nvPr>
        </p:nvSpPr>
        <p:spPr>
          <a:xfrm>
            <a:off x="698863" y="1163509"/>
            <a:ext cx="10515600" cy="822745"/>
          </a:xfrm>
        </p:spPr>
        <p:txBody>
          <a:bodyPr>
            <a:normAutofit/>
          </a:bodyPr>
          <a:lstStyle/>
          <a:p>
            <a:pPr algn="ctr"/>
            <a:r>
              <a:rPr lang="en-US" sz="3200" dirty="0">
                <a:latin typeface="+mn-lt"/>
              </a:rPr>
              <a:t>4. Comparison to Competitors</a:t>
            </a:r>
          </a:p>
        </p:txBody>
      </p:sp>
      <p:graphicFrame>
        <p:nvGraphicFramePr>
          <p:cNvPr id="12" name="Content Placeholder 2">
            <a:extLst>
              <a:ext uri="{FF2B5EF4-FFF2-40B4-BE49-F238E27FC236}">
                <a16:creationId xmlns:a16="http://schemas.microsoft.com/office/drawing/2014/main" id="{16879118-BCDD-2E6E-18B4-E7F0955157E2}"/>
              </a:ext>
            </a:extLst>
          </p:cNvPr>
          <p:cNvGraphicFramePr>
            <a:graphicFrameLocks noGrp="1"/>
          </p:cNvGraphicFramePr>
          <p:nvPr>
            <p:ph idx="1"/>
            <p:extLst>
              <p:ext uri="{D42A27DB-BD31-4B8C-83A1-F6EECF244321}">
                <p14:modId xmlns:p14="http://schemas.microsoft.com/office/powerpoint/2010/main" val="3460382468"/>
              </p:ext>
            </p:extLst>
          </p:nvPr>
        </p:nvGraphicFramePr>
        <p:xfrm>
          <a:off x="838200" y="1986254"/>
          <a:ext cx="10515600" cy="387176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TextBox 2">
            <a:extLst>
              <a:ext uri="{FF2B5EF4-FFF2-40B4-BE49-F238E27FC236}">
                <a16:creationId xmlns:a16="http://schemas.microsoft.com/office/drawing/2014/main" id="{157F8072-106B-535F-7536-B257A92A6F09}"/>
              </a:ext>
            </a:extLst>
          </p:cNvPr>
          <p:cNvSpPr txBox="1"/>
          <p:nvPr/>
        </p:nvSpPr>
        <p:spPr>
          <a:xfrm>
            <a:off x="2419109" y="578734"/>
            <a:ext cx="7268901" cy="584775"/>
          </a:xfrm>
          <a:prstGeom prst="rect">
            <a:avLst/>
          </a:prstGeom>
          <a:noFill/>
        </p:spPr>
        <p:txBody>
          <a:bodyPr wrap="square" rtlCol="0">
            <a:spAutoFit/>
          </a:bodyPr>
          <a:lstStyle/>
          <a:p>
            <a:pPr algn="ctr"/>
            <a:r>
              <a:rPr lang="en-US" sz="3200" dirty="0"/>
              <a:t>Six Principles: 4 of 6</a:t>
            </a:r>
          </a:p>
        </p:txBody>
      </p:sp>
    </p:spTree>
    <p:extLst>
      <p:ext uri="{BB962C8B-B14F-4D97-AF65-F5344CB8AC3E}">
        <p14:creationId xmlns:p14="http://schemas.microsoft.com/office/powerpoint/2010/main" val="42706540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488333BA-AE6E-427A-9B16-A39C8073F4E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F98ED85F-DCEE-4B50-802E-71A6E3E12B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321564" y="320040"/>
            <a:ext cx="11548872" cy="6217920"/>
          </a:xfrm>
          <a:prstGeom prst="rect">
            <a:avLst/>
          </a:prstGeom>
          <a:solidFill>
            <a:schemeClr val="bg1"/>
          </a:solidFill>
          <a:ln w="127000" cap="sq" cmpd="thinThick">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C0DABB49-90D9-E792-7262-64A49E2B062C}"/>
              </a:ext>
            </a:extLst>
          </p:cNvPr>
          <p:cNvSpPr>
            <a:spLocks noGrp="1"/>
          </p:cNvSpPr>
          <p:nvPr>
            <p:ph type="title"/>
          </p:nvPr>
        </p:nvSpPr>
        <p:spPr>
          <a:xfrm>
            <a:off x="698863" y="1163509"/>
            <a:ext cx="10515600" cy="822745"/>
          </a:xfrm>
        </p:spPr>
        <p:txBody>
          <a:bodyPr>
            <a:normAutofit/>
          </a:bodyPr>
          <a:lstStyle/>
          <a:p>
            <a:pPr algn="ctr"/>
            <a:r>
              <a:rPr lang="en-US" sz="3200" dirty="0">
                <a:latin typeface="+mn-lt"/>
              </a:rPr>
              <a:t>5. Factors to Outscore Competitors</a:t>
            </a:r>
          </a:p>
        </p:txBody>
      </p:sp>
      <p:graphicFrame>
        <p:nvGraphicFramePr>
          <p:cNvPr id="12" name="Content Placeholder 2">
            <a:extLst>
              <a:ext uri="{FF2B5EF4-FFF2-40B4-BE49-F238E27FC236}">
                <a16:creationId xmlns:a16="http://schemas.microsoft.com/office/drawing/2014/main" id="{16879118-BCDD-2E6E-18B4-E7F0955157E2}"/>
              </a:ext>
            </a:extLst>
          </p:cNvPr>
          <p:cNvGraphicFramePr>
            <a:graphicFrameLocks noGrp="1"/>
          </p:cNvGraphicFramePr>
          <p:nvPr>
            <p:ph idx="1"/>
            <p:extLst>
              <p:ext uri="{D42A27DB-BD31-4B8C-83A1-F6EECF244321}">
                <p14:modId xmlns:p14="http://schemas.microsoft.com/office/powerpoint/2010/main" val="1431029288"/>
              </p:ext>
            </p:extLst>
          </p:nvPr>
        </p:nvGraphicFramePr>
        <p:xfrm>
          <a:off x="838200" y="1986254"/>
          <a:ext cx="10515600" cy="387176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TextBox 2">
            <a:extLst>
              <a:ext uri="{FF2B5EF4-FFF2-40B4-BE49-F238E27FC236}">
                <a16:creationId xmlns:a16="http://schemas.microsoft.com/office/drawing/2014/main" id="{157F8072-106B-535F-7536-B257A92A6F09}"/>
              </a:ext>
            </a:extLst>
          </p:cNvPr>
          <p:cNvSpPr txBox="1"/>
          <p:nvPr/>
        </p:nvSpPr>
        <p:spPr>
          <a:xfrm>
            <a:off x="2419109" y="578734"/>
            <a:ext cx="7268901" cy="584775"/>
          </a:xfrm>
          <a:prstGeom prst="rect">
            <a:avLst/>
          </a:prstGeom>
          <a:noFill/>
        </p:spPr>
        <p:txBody>
          <a:bodyPr wrap="square" rtlCol="0">
            <a:spAutoFit/>
          </a:bodyPr>
          <a:lstStyle/>
          <a:p>
            <a:pPr algn="ctr"/>
            <a:r>
              <a:rPr lang="en-US" sz="3200" dirty="0"/>
              <a:t>Six Principles: 5 of 6</a:t>
            </a:r>
          </a:p>
        </p:txBody>
      </p:sp>
    </p:spTree>
    <p:extLst>
      <p:ext uri="{BB962C8B-B14F-4D97-AF65-F5344CB8AC3E}">
        <p14:creationId xmlns:p14="http://schemas.microsoft.com/office/powerpoint/2010/main" val="378117738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488333BA-AE6E-427A-9B16-A39C8073F4E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F98ED85F-DCEE-4B50-802E-71A6E3E12B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321564" y="320040"/>
            <a:ext cx="11548872" cy="6217920"/>
          </a:xfrm>
          <a:prstGeom prst="rect">
            <a:avLst/>
          </a:prstGeom>
          <a:solidFill>
            <a:schemeClr val="bg1"/>
          </a:solidFill>
          <a:ln w="127000" cap="sq" cmpd="thinThick">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C0DABB49-90D9-E792-7262-64A49E2B062C}"/>
              </a:ext>
            </a:extLst>
          </p:cNvPr>
          <p:cNvSpPr>
            <a:spLocks noGrp="1"/>
          </p:cNvSpPr>
          <p:nvPr>
            <p:ph type="title"/>
          </p:nvPr>
        </p:nvSpPr>
        <p:spPr>
          <a:xfrm>
            <a:off x="698863" y="1163509"/>
            <a:ext cx="10515600" cy="822745"/>
          </a:xfrm>
        </p:spPr>
        <p:txBody>
          <a:bodyPr>
            <a:normAutofit/>
          </a:bodyPr>
          <a:lstStyle/>
          <a:p>
            <a:pPr algn="ctr"/>
            <a:r>
              <a:rPr lang="en-US" sz="3200" dirty="0">
                <a:latin typeface="+mn-lt"/>
              </a:rPr>
              <a:t>6. What Factors are Irrelevant to the Customer</a:t>
            </a:r>
          </a:p>
        </p:txBody>
      </p:sp>
      <p:graphicFrame>
        <p:nvGraphicFramePr>
          <p:cNvPr id="12" name="Content Placeholder 2">
            <a:extLst>
              <a:ext uri="{FF2B5EF4-FFF2-40B4-BE49-F238E27FC236}">
                <a16:creationId xmlns:a16="http://schemas.microsoft.com/office/drawing/2014/main" id="{16879118-BCDD-2E6E-18B4-E7F0955157E2}"/>
              </a:ext>
            </a:extLst>
          </p:cNvPr>
          <p:cNvGraphicFramePr>
            <a:graphicFrameLocks noGrp="1"/>
          </p:cNvGraphicFramePr>
          <p:nvPr>
            <p:ph idx="1"/>
            <p:extLst>
              <p:ext uri="{D42A27DB-BD31-4B8C-83A1-F6EECF244321}">
                <p14:modId xmlns:p14="http://schemas.microsoft.com/office/powerpoint/2010/main" val="4279512438"/>
              </p:ext>
            </p:extLst>
          </p:nvPr>
        </p:nvGraphicFramePr>
        <p:xfrm>
          <a:off x="838200" y="1986254"/>
          <a:ext cx="10515600" cy="387176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TextBox 2">
            <a:extLst>
              <a:ext uri="{FF2B5EF4-FFF2-40B4-BE49-F238E27FC236}">
                <a16:creationId xmlns:a16="http://schemas.microsoft.com/office/drawing/2014/main" id="{157F8072-106B-535F-7536-B257A92A6F09}"/>
              </a:ext>
            </a:extLst>
          </p:cNvPr>
          <p:cNvSpPr txBox="1"/>
          <p:nvPr/>
        </p:nvSpPr>
        <p:spPr>
          <a:xfrm>
            <a:off x="2419109" y="578734"/>
            <a:ext cx="7268901" cy="584775"/>
          </a:xfrm>
          <a:prstGeom prst="rect">
            <a:avLst/>
          </a:prstGeom>
          <a:noFill/>
        </p:spPr>
        <p:txBody>
          <a:bodyPr wrap="square" rtlCol="0">
            <a:spAutoFit/>
          </a:bodyPr>
          <a:lstStyle/>
          <a:p>
            <a:pPr algn="ctr"/>
            <a:r>
              <a:rPr lang="en-US" sz="3200" dirty="0"/>
              <a:t>Six Principles: 6 of 6</a:t>
            </a:r>
          </a:p>
        </p:txBody>
      </p:sp>
    </p:spTree>
    <p:extLst>
      <p:ext uri="{BB962C8B-B14F-4D97-AF65-F5344CB8AC3E}">
        <p14:creationId xmlns:p14="http://schemas.microsoft.com/office/powerpoint/2010/main" val="75781588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3" name="Rectangle 52">
            <a:extLst>
              <a:ext uri="{FF2B5EF4-FFF2-40B4-BE49-F238E27FC236}">
                <a16:creationId xmlns:a16="http://schemas.microsoft.com/office/drawing/2014/main" id="{B775CD93-9DF2-48CB-9F57-1BCA9A46C7F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8922" y="453981"/>
            <a:ext cx="6675120" cy="1877811"/>
          </a:xfrm>
          <a:prstGeom prst="rect">
            <a:avLst/>
          </a:prstGeom>
          <a:solidFill>
            <a:srgbClr val="595959"/>
          </a:solidFill>
          <a:ln w="254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sp>
        <p:nvSpPr>
          <p:cNvPr id="2" name="Title 1">
            <a:extLst>
              <a:ext uri="{FF2B5EF4-FFF2-40B4-BE49-F238E27FC236}">
                <a16:creationId xmlns:a16="http://schemas.microsoft.com/office/drawing/2014/main" id="{897BEF49-2C10-883C-2016-BCAAFE5BAAC6}"/>
              </a:ext>
            </a:extLst>
          </p:cNvPr>
          <p:cNvSpPr>
            <a:spLocks noGrp="1"/>
          </p:cNvSpPr>
          <p:nvPr>
            <p:ph type="title"/>
          </p:nvPr>
        </p:nvSpPr>
        <p:spPr>
          <a:xfrm>
            <a:off x="731520" y="731520"/>
            <a:ext cx="6089904" cy="1426464"/>
          </a:xfrm>
        </p:spPr>
        <p:txBody>
          <a:bodyPr vert="horz" lIns="91440" tIns="45720" rIns="91440" bIns="45720" rtlCol="0" anchor="ctr">
            <a:normAutofit/>
          </a:bodyPr>
          <a:lstStyle/>
          <a:p>
            <a:r>
              <a:rPr lang="en-US" sz="3100" kern="1200">
                <a:solidFill>
                  <a:srgbClr val="FFFFFF"/>
                </a:solidFill>
                <a:latin typeface="+mj-lt"/>
                <a:ea typeface="+mj-ea"/>
                <a:cs typeface="+mj-cs"/>
              </a:rPr>
              <a:t>Blue Ocean </a:t>
            </a:r>
            <a:br>
              <a:rPr lang="en-US" sz="3100" kern="1200">
                <a:solidFill>
                  <a:srgbClr val="FFFFFF"/>
                </a:solidFill>
                <a:latin typeface="+mj-lt"/>
                <a:ea typeface="+mj-ea"/>
                <a:cs typeface="+mj-cs"/>
              </a:rPr>
            </a:br>
            <a:r>
              <a:rPr lang="en-US" sz="3100" kern="1200">
                <a:solidFill>
                  <a:srgbClr val="FFFFFF"/>
                </a:solidFill>
                <a:latin typeface="+mj-lt"/>
                <a:ea typeface="+mj-ea"/>
                <a:cs typeface="+mj-cs"/>
              </a:rPr>
              <a:t>Mobile Mental Health Transitional Care (MMHTC)</a:t>
            </a:r>
          </a:p>
        </p:txBody>
      </p:sp>
      <p:sp>
        <p:nvSpPr>
          <p:cNvPr id="55" name="Rectangle 54">
            <a:extLst>
              <a:ext uri="{FF2B5EF4-FFF2-40B4-BE49-F238E27FC236}">
                <a16:creationId xmlns:a16="http://schemas.microsoft.com/office/drawing/2014/main" id="{6166C6D1-23AC-49C4-BA07-238E4E9F8CE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277100" y="461737"/>
            <a:ext cx="2149361" cy="1870055"/>
          </a:xfrm>
          <a:prstGeom prst="rect">
            <a:avLst/>
          </a:prstGeom>
          <a:solidFill>
            <a:schemeClr val="accent1">
              <a:alpha val="95000"/>
            </a:schemeClr>
          </a:solidFill>
          <a:ln w="254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sp>
        <p:nvSpPr>
          <p:cNvPr id="57" name="Rectangle 56">
            <a:extLst>
              <a:ext uri="{FF2B5EF4-FFF2-40B4-BE49-F238E27FC236}">
                <a16:creationId xmlns:a16="http://schemas.microsoft.com/office/drawing/2014/main" id="{E186B68C-84BC-4A6E-99D1-EE87483C134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573768" y="453155"/>
            <a:ext cx="2149358" cy="1878638"/>
          </a:xfrm>
          <a:prstGeom prst="rect">
            <a:avLst/>
          </a:prstGeom>
          <a:solidFill>
            <a:srgbClr val="A5A5A5"/>
          </a:solidFill>
          <a:ln w="254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sp>
        <p:nvSpPr>
          <p:cNvPr id="59" name="Rectangle 58">
            <a:extLst>
              <a:ext uri="{FF2B5EF4-FFF2-40B4-BE49-F238E27FC236}">
                <a16:creationId xmlns:a16="http://schemas.microsoft.com/office/drawing/2014/main" id="{1C091803-41C2-48E0-9228-5148460C747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8920" y="2480956"/>
            <a:ext cx="11264206" cy="3918122"/>
          </a:xfrm>
          <a:prstGeom prst="rect">
            <a:avLst/>
          </a:prstGeom>
          <a:solidFill>
            <a:schemeClr val="tx1">
              <a:lumMod val="50000"/>
              <a:lumOff val="50000"/>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Box 2">
            <a:extLst>
              <a:ext uri="{FF2B5EF4-FFF2-40B4-BE49-F238E27FC236}">
                <a16:creationId xmlns:a16="http://schemas.microsoft.com/office/drawing/2014/main" id="{AFAC181C-36AE-A22B-A4FB-4A9495C182CC}"/>
              </a:ext>
            </a:extLst>
          </p:cNvPr>
          <p:cNvSpPr txBox="1"/>
          <p:nvPr/>
        </p:nvSpPr>
        <p:spPr>
          <a:xfrm>
            <a:off x="789456" y="2798385"/>
            <a:ext cx="10597729" cy="3283260"/>
          </a:xfrm>
          <a:prstGeom prst="rect">
            <a:avLst/>
          </a:prstGeom>
        </p:spPr>
        <p:txBody>
          <a:bodyPr vert="horz" lIns="91440" tIns="45720" rIns="91440" bIns="45720" rtlCol="0" anchor="ctr">
            <a:normAutofit/>
          </a:bodyPr>
          <a:lstStyle/>
          <a:p>
            <a:pPr indent="-228600">
              <a:lnSpc>
                <a:spcPct val="90000"/>
              </a:lnSpc>
              <a:spcAft>
                <a:spcPts val="600"/>
              </a:spcAft>
              <a:buFont typeface="Arial" panose="020B0604020202020204" pitchFamily="34" charset="0"/>
              <a:buChar char="•"/>
            </a:pPr>
            <a:endParaRPr lang="en-US" sz="1900"/>
          </a:p>
          <a:p>
            <a:pPr indent="-228600">
              <a:lnSpc>
                <a:spcPct val="90000"/>
              </a:lnSpc>
              <a:spcAft>
                <a:spcPts val="600"/>
              </a:spcAft>
              <a:buFont typeface="Arial" panose="020B0604020202020204" pitchFamily="34" charset="0"/>
              <a:buChar char="•"/>
            </a:pPr>
            <a:r>
              <a:rPr lang="en-US" sz="1900"/>
              <a:t>The Mobile Mental Health Transitional Care (MMHTC) units will provide transitional care to clients following suicide and/or hospitalization who are awaiting therapy appointments or rehabilitation facility openings. The units will be in designated rural locations throughout the surrounding area with certain days and times allocated.   </a:t>
            </a:r>
          </a:p>
          <a:p>
            <a:pPr indent="-228600">
              <a:lnSpc>
                <a:spcPct val="90000"/>
              </a:lnSpc>
              <a:spcAft>
                <a:spcPts val="600"/>
              </a:spcAft>
              <a:buFont typeface="Arial" panose="020B0604020202020204" pitchFamily="34" charset="0"/>
              <a:buChar char="•"/>
            </a:pPr>
            <a:endParaRPr lang="en-US" sz="1900"/>
          </a:p>
          <a:p>
            <a:pPr indent="-228600">
              <a:lnSpc>
                <a:spcPct val="90000"/>
              </a:lnSpc>
              <a:spcAft>
                <a:spcPts val="600"/>
              </a:spcAft>
              <a:buFont typeface="Arial" panose="020B0604020202020204" pitchFamily="34" charset="0"/>
              <a:buChar char="•"/>
            </a:pPr>
            <a:r>
              <a:rPr lang="en-US" sz="1900"/>
              <a:t>Assessments will be offered with the aid of screenings such as the PHQ-9 and GAD-7, and proper referrals can be made to assist these clients. An array of therapies will be offered such as Cognitive Behavioral Therapy (CBT), Dialectical Behavioral Therapy (DBT), EMDR, talk therapy and in some locations group therapy may be offered. If a PMHNP is not available for the unit, an iPad will be provided for the clients in order to participate in a telehealth appointment. </a:t>
            </a:r>
          </a:p>
          <a:p>
            <a:pPr indent="-228600">
              <a:lnSpc>
                <a:spcPct val="90000"/>
              </a:lnSpc>
              <a:spcAft>
                <a:spcPts val="600"/>
              </a:spcAft>
              <a:buFont typeface="Arial" panose="020B0604020202020204" pitchFamily="34" charset="0"/>
              <a:buChar char="•"/>
            </a:pPr>
            <a:endParaRPr lang="en-US" sz="1900"/>
          </a:p>
          <a:p>
            <a:pPr indent="-228600">
              <a:lnSpc>
                <a:spcPct val="90000"/>
              </a:lnSpc>
              <a:spcAft>
                <a:spcPts val="600"/>
              </a:spcAft>
              <a:buFont typeface="Arial" panose="020B0604020202020204" pitchFamily="34" charset="0"/>
              <a:buChar char="•"/>
            </a:pPr>
            <a:endParaRPr lang="en-US" sz="1900"/>
          </a:p>
          <a:p>
            <a:pPr indent="-228600">
              <a:lnSpc>
                <a:spcPct val="90000"/>
              </a:lnSpc>
              <a:spcAft>
                <a:spcPts val="600"/>
              </a:spcAft>
              <a:buFont typeface="Arial" panose="020B0604020202020204" pitchFamily="34" charset="0"/>
              <a:buChar char="•"/>
            </a:pPr>
            <a:endParaRPr lang="en-US" sz="1900"/>
          </a:p>
        </p:txBody>
      </p:sp>
      <p:graphicFrame>
        <p:nvGraphicFramePr>
          <p:cNvPr id="5" name="Content Placeholder 2">
            <a:extLst>
              <a:ext uri="{FF2B5EF4-FFF2-40B4-BE49-F238E27FC236}">
                <a16:creationId xmlns:a16="http://schemas.microsoft.com/office/drawing/2014/main" id="{4B7500F2-EA08-C5E2-1B55-0FF3F0CB8827}"/>
              </a:ext>
            </a:extLst>
          </p:cNvPr>
          <p:cNvGraphicFramePr>
            <a:graphicFrameLocks noGrp="1"/>
          </p:cNvGraphicFramePr>
          <p:nvPr>
            <p:ph idx="1"/>
            <p:extLst>
              <p:ext uri="{D42A27DB-BD31-4B8C-83A1-F6EECF244321}">
                <p14:modId xmlns:p14="http://schemas.microsoft.com/office/powerpoint/2010/main" val="592255009"/>
              </p:ext>
            </p:extLst>
          </p:nvPr>
        </p:nvGraphicFramePr>
        <p:xfrm>
          <a:off x="5010150" y="7014258"/>
          <a:ext cx="106955" cy="13889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04232828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1326</TotalTime>
  <Words>2579</Words>
  <Application>Microsoft Office PowerPoint</Application>
  <PresentationFormat>Widescreen</PresentationFormat>
  <Paragraphs>160</Paragraphs>
  <Slides>17</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17</vt:i4>
      </vt:variant>
    </vt:vector>
  </HeadingPairs>
  <TitlesOfParts>
    <vt:vector size="22" baseType="lpstr">
      <vt:lpstr>Arial</vt:lpstr>
      <vt:lpstr>Calibri</vt:lpstr>
      <vt:lpstr>Calibri Light</vt:lpstr>
      <vt:lpstr>Times New Roman</vt:lpstr>
      <vt:lpstr>Office Theme</vt:lpstr>
      <vt:lpstr>REMOTE MENTAL HEALTH CARE</vt:lpstr>
      <vt:lpstr>Red Ocean: Current Problem</vt:lpstr>
      <vt:lpstr>1. Checklist for Initial Planning</vt:lpstr>
      <vt:lpstr>2. Important Factors to Customers</vt:lpstr>
      <vt:lpstr>3. Initial Development Design - Brainstorming</vt:lpstr>
      <vt:lpstr>4. Comparison to Competitors</vt:lpstr>
      <vt:lpstr>5. Factors to Outscore Competitors</vt:lpstr>
      <vt:lpstr>6. What Factors are Irrelevant to the Customer</vt:lpstr>
      <vt:lpstr>Blue Ocean  Mobile Mental Health Transitional Care (MMHTC)</vt:lpstr>
      <vt:lpstr>Blue Ocean  Mobile Mental Health Transitional Care (MMHTC)</vt:lpstr>
      <vt:lpstr>Impact of Mobile Mental Health Care</vt:lpstr>
      <vt:lpstr>MMHTC Increases Value for State</vt:lpstr>
      <vt:lpstr>Outcomes With and Without MMHTC </vt:lpstr>
      <vt:lpstr> MMHTC Social, Political, Ethical, &amp; Legal Factors </vt:lpstr>
      <vt:lpstr>MMHTC Current State Policy and Services Adjuncts</vt:lpstr>
      <vt:lpstr>REFERENCES</vt:lpstr>
      <vt:lpstr>REFERENCES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REMOTE MENTAL HEALTH CARE</dc:title>
  <dc:creator>Tonya Buchanan</dc:creator>
  <cp:lastModifiedBy>Tonya Buchanan</cp:lastModifiedBy>
  <cp:revision>37</cp:revision>
  <cp:lastPrinted>2022-07-12T11:43:39Z</cp:lastPrinted>
  <dcterms:created xsi:type="dcterms:W3CDTF">2022-07-08T18:34:42Z</dcterms:created>
  <dcterms:modified xsi:type="dcterms:W3CDTF">2022-07-12T16:15:22Z</dcterms:modified>
</cp:coreProperties>
</file>