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58" r:id="rId4"/>
    <p:sldId id="264" r:id="rId5"/>
    <p:sldId id="262" r:id="rId6"/>
    <p:sldId id="263"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CC43AF-D1FB-4CB2-9B76-D2FBE414C895}" type="datetimeFigureOut">
              <a:rPr lang="en-US" smtClean="0"/>
              <a:t>5/27/2021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2825DDD6-3542-44CE-B3A6-00853E9A149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44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C43AF-D1FB-4CB2-9B76-D2FBE414C89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5DDD6-3542-44CE-B3A6-00853E9A149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532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C43AF-D1FB-4CB2-9B76-D2FBE414C89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5DDD6-3542-44CE-B3A6-00853E9A149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762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C43AF-D1FB-4CB2-9B76-D2FBE414C89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5DDD6-3542-44CE-B3A6-00853E9A149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42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CC43AF-D1FB-4CB2-9B76-D2FBE414C89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5DDD6-3542-44CE-B3A6-00853E9A149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704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CC43AF-D1FB-4CB2-9B76-D2FBE414C895}"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5DDD6-3542-44CE-B3A6-00853E9A149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71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CC43AF-D1FB-4CB2-9B76-D2FBE414C895}"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25DDD6-3542-44CE-B3A6-00853E9A149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036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CC43AF-D1FB-4CB2-9B76-D2FBE414C895}"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25DDD6-3542-44CE-B3A6-00853E9A149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643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C43AF-D1FB-4CB2-9B76-D2FBE414C895}"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25DDD6-3542-44CE-B3A6-00853E9A1491}" type="slidenum">
              <a:rPr lang="en-US" smtClean="0"/>
              <a:t>‹#›</a:t>
            </a:fld>
            <a:endParaRPr lang="en-US"/>
          </a:p>
        </p:txBody>
      </p:sp>
    </p:spTree>
    <p:extLst>
      <p:ext uri="{BB962C8B-B14F-4D97-AF65-F5344CB8AC3E}">
        <p14:creationId xmlns:p14="http://schemas.microsoft.com/office/powerpoint/2010/main" val="10000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CC43AF-D1FB-4CB2-9B76-D2FBE414C895}"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5DDD6-3542-44CE-B3A6-00853E9A149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836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5CC43AF-D1FB-4CB2-9B76-D2FBE414C895}" type="datetimeFigureOut">
              <a:rPr lang="en-US" smtClean="0"/>
              <a:t>5/27/2021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2825DDD6-3542-44CE-B3A6-00853E9A149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566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5CC43AF-D1FB-4CB2-9B76-D2FBE414C895}" type="datetimeFigureOut">
              <a:rPr lang="en-US" smtClean="0"/>
              <a:t>5/27/2021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825DDD6-3542-44CE-B3A6-00853E9A149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887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9740EE-63CB-4137-9970-D3183883204C}"/>
              </a:ext>
            </a:extLst>
          </p:cNvPr>
          <p:cNvSpPr txBox="1"/>
          <p:nvPr/>
        </p:nvSpPr>
        <p:spPr>
          <a:xfrm>
            <a:off x="3048740" y="1387936"/>
            <a:ext cx="6094520" cy="3891258"/>
          </a:xfrm>
          <a:prstGeom prst="rect">
            <a:avLst/>
          </a:prstGeom>
          <a:noFill/>
        </p:spPr>
        <p:txBody>
          <a:bodyPr wrap="square">
            <a:spAutoFit/>
          </a:bodyPr>
          <a:lstStyle/>
          <a:p>
            <a:pPr marL="0" marR="0" indent="457200" algn="ctr">
              <a:lnSpc>
                <a:spcPct val="200000"/>
              </a:lnSpc>
              <a:spcBef>
                <a:spcPts val="0"/>
              </a:spcBef>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Informed Consent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Tonya L. Buchanan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King University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NURS 5071: Introduction to Psychotherapies for the APN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 Cathy Maine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May </a:t>
            </a:r>
            <a:r>
              <a:rPr lang="en-US" dirty="0">
                <a:latin typeface="Times New Roman" panose="02020603050405020304" pitchFamily="18" charset="0"/>
                <a:ea typeface="Calibri" panose="020F0502020204030204" pitchFamily="34" charset="0"/>
                <a:cs typeface="Times New Roman" panose="02020603050405020304" pitchFamily="18" charset="0"/>
              </a:rPr>
              <a:t>27</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CACA219E-C3AF-416B-8196-184E36058F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10345" y="4604952"/>
            <a:ext cx="487363" cy="487363"/>
          </a:xfrm>
          <a:prstGeom prst="rect">
            <a:avLst/>
          </a:prstGeom>
        </p:spPr>
      </p:pic>
    </p:spTree>
    <p:extLst>
      <p:ext uri="{BB962C8B-B14F-4D97-AF65-F5344CB8AC3E}">
        <p14:creationId xmlns:p14="http://schemas.microsoft.com/office/powerpoint/2010/main" val="404130104"/>
      </p:ext>
    </p:extLst>
  </p:cSld>
  <p:clrMapOvr>
    <a:masterClrMapping/>
  </p:clrMapOvr>
  <mc:AlternateContent xmlns:mc="http://schemas.openxmlformats.org/markup-compatibility/2006">
    <mc:Choice xmlns:p14="http://schemas.microsoft.com/office/powerpoint/2010/main" Requires="p14">
      <p:transition spd="slow" p14:dur="2000" advTm="82559"/>
    </mc:Choice>
    <mc:Fallback>
      <p:transition spd="slow" advTm="82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30C74CD3-A7BA-4F2E-BC3B-C9E8353C9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965C84-D76E-4618-9E0B-CD6F15D1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Rectangle 18">
            <a:extLst>
              <a:ext uri="{FF2B5EF4-FFF2-40B4-BE49-F238E27FC236}">
                <a16:creationId xmlns:a16="http://schemas.microsoft.com/office/drawing/2014/main" id="{52AEC266-7735-48E3-ADBD-EC9024CF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56" y="481108"/>
            <a:ext cx="7508096" cy="51501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99190E8-5D18-4262-9BCD-ED6E6DB6E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284" y="646746"/>
            <a:ext cx="717804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8210C6-EC0C-4277-ACE3-B3BFB1E29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9324" y="966786"/>
            <a:ext cx="6537960" cy="4178808"/>
          </a:xfrm>
          <a:prstGeom prst="rect">
            <a:avLst/>
          </a:prstGeom>
          <a:solidFill>
            <a:srgbClr val="FFFFFE"/>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2D1C7-C394-4D27-BCE7-06723D2F7C5F}"/>
              </a:ext>
            </a:extLst>
          </p:cNvPr>
          <p:cNvSpPr>
            <a:spLocks noGrp="1"/>
          </p:cNvSpPr>
          <p:nvPr>
            <p:ph type="title"/>
          </p:nvPr>
        </p:nvSpPr>
        <p:spPr>
          <a:xfrm>
            <a:off x="1427584" y="1002612"/>
            <a:ext cx="6116531" cy="3924495"/>
          </a:xfrm>
        </p:spPr>
        <p:txBody>
          <a:bodyPr vert="horz" lIns="91440" tIns="45720" rIns="91440" bIns="0" rtlCol="0" anchor="ctr">
            <a:normAutofit fontScale="90000"/>
          </a:bodyPr>
          <a:lstStyle/>
          <a:p>
            <a:r>
              <a:rPr lang="en-US" sz="2000" b="0" i="0" dirty="0">
                <a:solidFill>
                  <a:srgbClr val="333333"/>
                </a:solidFill>
                <a:effectLst/>
                <a:latin typeface="Lora"/>
              </a:rPr>
              <a:t>“</a:t>
            </a:r>
            <a:r>
              <a:rPr lang="en-US" sz="2000" b="0" i="0" dirty="0">
                <a:solidFill>
                  <a:srgbClr val="333333"/>
                </a:solidFill>
                <a:effectLst/>
                <a:latin typeface="Roman"/>
              </a:rPr>
              <a:t>Informed consent is a process that involves the psychotherapist sharing sufficient information with the client or prospective client so the client can make an informed decision about participation in the proposed course of treatment. The client provides her, or his informed consent based on being adequately informed about what they are considering participating in. With regard to how much information to share in this process, what specific information should be shared, when it should be shared, and in what format(s), the goals and potential benefits of informed consent are relevant to consider</a:t>
            </a:r>
            <a:r>
              <a:rPr lang="en-US" sz="2800" b="0" i="0" dirty="0">
                <a:solidFill>
                  <a:srgbClr val="333333"/>
                </a:solidFill>
                <a:effectLst/>
                <a:latin typeface="Roman"/>
              </a:rPr>
              <a:t>” </a:t>
            </a:r>
            <a:r>
              <a:rPr lang="en-US" sz="2000" b="0" i="0" dirty="0">
                <a:solidFill>
                  <a:srgbClr val="333333"/>
                </a:solidFill>
                <a:effectLst/>
                <a:latin typeface="Roman"/>
              </a:rPr>
              <a:t>(Society fo</a:t>
            </a:r>
            <a:r>
              <a:rPr lang="en-US" sz="2000" dirty="0">
                <a:solidFill>
                  <a:srgbClr val="333333"/>
                </a:solidFill>
                <a:latin typeface="Roman"/>
              </a:rPr>
              <a:t>r psychotherapy, n.d.)</a:t>
            </a:r>
            <a:endParaRPr lang="en-US" sz="2000" dirty="0">
              <a:solidFill>
                <a:srgbClr val="000000"/>
              </a:solidFill>
              <a:latin typeface="Roman"/>
            </a:endParaRPr>
          </a:p>
        </p:txBody>
      </p:sp>
      <p:cxnSp>
        <p:nvCxnSpPr>
          <p:cNvPr id="25" name="Straight Connector 24">
            <a:extLst>
              <a:ext uri="{FF2B5EF4-FFF2-40B4-BE49-F238E27FC236}">
                <a16:creationId xmlns:a16="http://schemas.microsoft.com/office/drawing/2014/main" id="{07705AC7-A0E4-4672-9669-A00D64BC85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056721"/>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B18CD888-FFE1-4CD1-A6BF-44D1EFEA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1F61204-3411-4FA8-A4B1-FC1FBF130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3" name="Rectangle 2">
            <a:extLst>
              <a:ext uri="{FF2B5EF4-FFF2-40B4-BE49-F238E27FC236}">
                <a16:creationId xmlns:a16="http://schemas.microsoft.com/office/drawing/2014/main" id="{AC3AAE57-3C0F-4DAF-B2FB-6B5E5166B794}"/>
              </a:ext>
            </a:extLst>
          </p:cNvPr>
          <p:cNvSpPr/>
          <p:nvPr/>
        </p:nvSpPr>
        <p:spPr>
          <a:xfrm>
            <a:off x="8876606" y="2219418"/>
            <a:ext cx="2466110" cy="68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Definition of Informed Consent</a:t>
            </a:r>
          </a:p>
        </p:txBody>
      </p:sp>
      <p:pic>
        <p:nvPicPr>
          <p:cNvPr id="8" name="Recorded Sound">
            <a:hlinkClick r:id="" action="ppaction://media"/>
            <a:extLst>
              <a:ext uri="{FF2B5EF4-FFF2-40B4-BE49-F238E27FC236}">
                <a16:creationId xmlns:a16="http://schemas.microsoft.com/office/drawing/2014/main" id="{84B82712-E7B2-4AF7-AABF-8D4FCC30D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165" y="5625017"/>
            <a:ext cx="487363" cy="487363"/>
          </a:xfrm>
          <a:prstGeom prst="rect">
            <a:avLst/>
          </a:prstGeom>
        </p:spPr>
      </p:pic>
    </p:spTree>
    <p:extLst>
      <p:ext uri="{BB962C8B-B14F-4D97-AF65-F5344CB8AC3E}">
        <p14:creationId xmlns:p14="http://schemas.microsoft.com/office/powerpoint/2010/main" val="1447324765"/>
      </p:ext>
    </p:extLst>
  </p:cSld>
  <p:clrMapOvr>
    <a:masterClrMapping/>
  </p:clrMapOvr>
  <mc:AlternateContent xmlns:mc="http://schemas.openxmlformats.org/markup-compatibility/2006">
    <mc:Choice xmlns:p14="http://schemas.microsoft.com/office/powerpoint/2010/main" Requires="p14">
      <p:transition spd="slow" p14:dur="2000" advTm="50749"/>
    </mc:Choice>
    <mc:Fallback>
      <p:transition spd="slow" advTm="5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36" name="Rectangle 23">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1CA932-531E-48BD-8A34-50CAA76290AD}"/>
              </a:ext>
            </a:extLst>
          </p:cNvPr>
          <p:cNvSpPr txBox="1"/>
          <p:nvPr/>
        </p:nvSpPr>
        <p:spPr>
          <a:xfrm>
            <a:off x="1227022" y="1334466"/>
            <a:ext cx="9764828" cy="3686166"/>
          </a:xfrm>
          <a:prstGeom prst="rect">
            <a:avLst/>
          </a:prstGeom>
        </p:spPr>
        <p:txBody>
          <a:bodyPr vert="horz" lIns="91440" tIns="45720" rIns="91440" bIns="45720" rtlCol="0" anchor="t">
            <a:normAutofit lnSpcReduction="10000"/>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b="0" i="0" dirty="0"/>
              <a:t>Per Corey (2019), “informed consent is an ethical and legal requirement that is an integral part of the therapeutic process” (p. 41).</a:t>
            </a:r>
          </a:p>
          <a:p>
            <a:pPr indent="-228600" defTabSz="914400">
              <a:lnSpc>
                <a:spcPct val="120000"/>
              </a:lnSpc>
              <a:spcAft>
                <a:spcPts val="600"/>
              </a:spcAft>
              <a:buClr>
                <a:schemeClr val="accent1"/>
              </a:buClr>
              <a:buSzPct val="100000"/>
              <a:buFont typeface="Arial" panose="020B0604020202020204" pitchFamily="34" charset="0"/>
              <a:buChar char="•"/>
            </a:pPr>
            <a:r>
              <a:rPr lang="en-US" dirty="0"/>
              <a:t>Informed consent should be provided on the initial visit to help cement the patient’s desire to receive and participate in care and education to become more successful in their life (Corey, 2019).</a:t>
            </a:r>
            <a:endParaRPr lang="en-US" b="0" i="0" dirty="0"/>
          </a:p>
          <a:p>
            <a:pPr indent="-228600" defTabSz="914400">
              <a:lnSpc>
                <a:spcPct val="120000"/>
              </a:lnSpc>
              <a:spcAft>
                <a:spcPts val="600"/>
              </a:spcAft>
              <a:buClr>
                <a:schemeClr val="accent1"/>
              </a:buClr>
              <a:buSzPct val="100000"/>
              <a:buFont typeface="Arial" panose="020B0604020202020204" pitchFamily="34" charset="0"/>
              <a:buChar char="•"/>
            </a:pPr>
            <a:r>
              <a:rPr lang="en-US" dirty="0"/>
              <a:t>Informed consent allows the clients to be a part of their own therapy instead of depending on someone else to make decisions alone on how therapy will be handled (Corey, 2019).</a:t>
            </a:r>
          </a:p>
          <a:p>
            <a:pPr indent="-228600" defTabSz="914400">
              <a:lnSpc>
                <a:spcPct val="120000"/>
              </a:lnSpc>
              <a:spcAft>
                <a:spcPts val="600"/>
              </a:spcAft>
              <a:buClr>
                <a:schemeClr val="accent1"/>
              </a:buClr>
              <a:buSzPct val="100000"/>
              <a:buFont typeface="Arial" panose="020B0604020202020204" pitchFamily="34" charset="0"/>
              <a:buChar char="•"/>
            </a:pPr>
            <a:r>
              <a:rPr lang="en-US" dirty="0"/>
              <a:t>Allowing clients to participate in major aspects of their therapy encourages them to feel a control that will motivate compliance (Corey, 2019).</a:t>
            </a:r>
          </a:p>
          <a:p>
            <a:pPr indent="-228600" defTabSz="914400">
              <a:lnSpc>
                <a:spcPct val="120000"/>
              </a:lnSpc>
              <a:spcAft>
                <a:spcPts val="600"/>
              </a:spcAft>
              <a:buClr>
                <a:schemeClr val="accent1"/>
              </a:buClr>
              <a:buSzPct val="100000"/>
              <a:buFont typeface="Arial" panose="020B0604020202020204" pitchFamily="34" charset="0"/>
              <a:buChar char="•"/>
            </a:pPr>
            <a:r>
              <a:rPr lang="en-US" dirty="0"/>
              <a:t>Trust begins with knowing how the journey will progress and what information must be shared with parents or third parties and why there can be no exceptions (Corey, 2109).</a:t>
            </a:r>
          </a:p>
          <a:p>
            <a:pPr indent="-228600" defTabSz="914400">
              <a:lnSpc>
                <a:spcPct val="120000"/>
              </a:lnSpc>
              <a:spcAft>
                <a:spcPts val="600"/>
              </a:spcAft>
              <a:buClr>
                <a:schemeClr val="accent1"/>
              </a:buClr>
              <a:buSzPct val="100000"/>
              <a:buFont typeface="Arial" panose="020B0604020202020204" pitchFamily="34" charset="0"/>
              <a:buChar char="•"/>
            </a:pPr>
            <a:endParaRPr lang="en-US" dirty="0"/>
          </a:p>
          <a:p>
            <a:pPr indent="-228600" defTabSz="914400">
              <a:lnSpc>
                <a:spcPct val="120000"/>
              </a:lnSpc>
              <a:spcAft>
                <a:spcPts val="600"/>
              </a:spcAft>
              <a:buClr>
                <a:schemeClr val="accent1"/>
              </a:buClr>
              <a:buSzPct val="100000"/>
              <a:buFont typeface="Arial" panose="020B0604020202020204" pitchFamily="34" charset="0"/>
              <a:buChar char="•"/>
            </a:pPr>
            <a:endParaRPr lang="en-US" b="0" i="0" dirty="0"/>
          </a:p>
        </p:txBody>
      </p:sp>
      <p:pic>
        <p:nvPicPr>
          <p:cNvPr id="37" name="Picture 25">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7" name="Recorded Sound">
            <a:hlinkClick r:id="" action="ppaction://media"/>
            <a:extLst>
              <a:ext uri="{FF2B5EF4-FFF2-40B4-BE49-F238E27FC236}">
                <a16:creationId xmlns:a16="http://schemas.microsoft.com/office/drawing/2014/main" id="{8F00CFB7-532E-4D04-B498-3FC15C413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5058" y="5584059"/>
            <a:ext cx="487363" cy="487363"/>
          </a:xfrm>
          <a:prstGeom prst="rect">
            <a:avLst/>
          </a:prstGeom>
        </p:spPr>
      </p:pic>
    </p:spTree>
    <p:extLst>
      <p:ext uri="{BB962C8B-B14F-4D97-AF65-F5344CB8AC3E}">
        <p14:creationId xmlns:p14="http://schemas.microsoft.com/office/powerpoint/2010/main" val="848523884"/>
      </p:ext>
    </p:extLst>
  </p:cSld>
  <p:clrMapOvr>
    <a:masterClrMapping/>
  </p:clrMapOvr>
  <mc:AlternateContent xmlns:mc="http://schemas.openxmlformats.org/markup-compatibility/2006">
    <mc:Choice xmlns:p14="http://schemas.microsoft.com/office/powerpoint/2010/main" Requires="p14">
      <p:transition spd="slow" p14:dur="2000" advTm="777044"/>
    </mc:Choice>
    <mc:Fallback>
      <p:transition spd="slow" advTm="77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07DE5115-89C8-4B9C-B0E8-78A15C20C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4A6402E2-72CC-4683-9B83-11265402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Items by a window">
            <a:extLst>
              <a:ext uri="{FF2B5EF4-FFF2-40B4-BE49-F238E27FC236}">
                <a16:creationId xmlns:a16="http://schemas.microsoft.com/office/drawing/2014/main" id="{2C66F113-B8A7-4A34-AA54-BE08FA10E60A}"/>
              </a:ext>
            </a:extLst>
          </p:cNvPr>
          <p:cNvPicPr>
            <a:picLocks noChangeAspect="1"/>
          </p:cNvPicPr>
          <p:nvPr/>
        </p:nvPicPr>
        <p:blipFill rotWithShape="1">
          <a:blip r:embed="rId4">
            <a:extLst>
              <a:ext uri="{28A0092B-C50C-407E-A947-70E740481C1C}">
                <a14:useLocalDpi xmlns:a14="http://schemas.microsoft.com/office/drawing/2010/main" val="0"/>
              </a:ext>
            </a:extLst>
          </a:blip>
          <a:srcRect t="11870" r="1" b="24570"/>
          <a:stretch/>
        </p:blipFill>
        <p:spPr>
          <a:xfrm>
            <a:off x="2269237" y="1247835"/>
            <a:ext cx="7653528" cy="3648456"/>
          </a:xfrm>
          <a:prstGeom prst="rect">
            <a:avLst/>
          </a:prstGeom>
        </p:spPr>
      </p:pic>
      <p:pic>
        <p:nvPicPr>
          <p:cNvPr id="4" name="Recorded Sound">
            <a:hlinkClick r:id="" action="ppaction://media"/>
            <a:extLst>
              <a:ext uri="{FF2B5EF4-FFF2-40B4-BE49-F238E27FC236}">
                <a16:creationId xmlns:a16="http://schemas.microsoft.com/office/drawing/2014/main" id="{80D41D4D-519C-4655-B9DB-9A2DF4148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725" y="5333298"/>
            <a:ext cx="487363" cy="487363"/>
          </a:xfrm>
          <a:prstGeom prst="rect">
            <a:avLst/>
          </a:prstGeom>
        </p:spPr>
      </p:pic>
    </p:spTree>
    <p:extLst>
      <p:ext uri="{BB962C8B-B14F-4D97-AF65-F5344CB8AC3E}">
        <p14:creationId xmlns:p14="http://schemas.microsoft.com/office/powerpoint/2010/main" val="2694947825"/>
      </p:ext>
    </p:extLst>
  </p:cSld>
  <p:clrMapOvr>
    <a:masterClrMapping/>
  </p:clrMapOvr>
  <mc:AlternateContent xmlns:mc="http://schemas.openxmlformats.org/markup-compatibility/2006">
    <mc:Choice xmlns:p14="http://schemas.microsoft.com/office/powerpoint/2010/main" Requires="p14">
      <p:transition spd="slow" p14:dur="2000" advTm="176108"/>
    </mc:Choice>
    <mc:Fallback>
      <p:transition spd="slow" advTm="17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2CEE55E-2B12-4D16-A686-ED88311A0285}"/>
              </a:ext>
            </a:extLst>
          </p:cNvPr>
          <p:cNvSpPr>
            <a:spLocks noGrp="1"/>
          </p:cNvSpPr>
          <p:nvPr>
            <p:ph type="title"/>
          </p:nvPr>
        </p:nvSpPr>
        <p:spPr>
          <a:xfrm>
            <a:off x="860612" y="1138228"/>
            <a:ext cx="3793685" cy="3858767"/>
          </a:xfrm>
        </p:spPr>
        <p:txBody>
          <a:bodyPr anchor="ctr">
            <a:normAutofit/>
          </a:bodyPr>
          <a:lstStyle/>
          <a:p>
            <a:r>
              <a:rPr lang="en-US" sz="3600"/>
              <a:t>what form of consent is best for your practice and When do you present a consent form</a:t>
            </a:r>
          </a:p>
        </p:txBody>
      </p:sp>
      <p:grpSp>
        <p:nvGrpSpPr>
          <p:cNvPr id="12" name="Group 11">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3" name="Rectangle 12">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3F6081-BB54-45AA-B643-C7A959D7B4BF}"/>
              </a:ext>
            </a:extLst>
          </p:cNvPr>
          <p:cNvSpPr>
            <a:spLocks noGrp="1"/>
          </p:cNvSpPr>
          <p:nvPr>
            <p:ph idx="1"/>
          </p:nvPr>
        </p:nvSpPr>
        <p:spPr>
          <a:xfrm>
            <a:off x="5584483" y="1138228"/>
            <a:ext cx="5440680" cy="3858768"/>
          </a:xfrm>
        </p:spPr>
        <p:txBody>
          <a:bodyPr anchor="ctr">
            <a:normAutofit/>
          </a:bodyPr>
          <a:lstStyle/>
          <a:p>
            <a:pPr>
              <a:lnSpc>
                <a:spcPct val="110000"/>
              </a:lnSpc>
            </a:pPr>
            <a:r>
              <a:rPr lang="en-US" sz="1700">
                <a:solidFill>
                  <a:srgbClr val="000000"/>
                </a:solidFill>
              </a:rPr>
              <a:t>Oral or written consent?  Which would be appropriate for clientele?  </a:t>
            </a:r>
          </a:p>
          <a:p>
            <a:pPr>
              <a:lnSpc>
                <a:spcPct val="110000"/>
              </a:lnSpc>
            </a:pPr>
            <a:r>
              <a:rPr lang="en-US" sz="1700">
                <a:solidFill>
                  <a:srgbClr val="000000"/>
                </a:solidFill>
              </a:rPr>
              <a:t>Are the ground rules set on the first visit or do you decide whether the pairing would be beneficial enough for the client to want to continue or if another therapist would be better suited?</a:t>
            </a:r>
          </a:p>
          <a:p>
            <a:pPr>
              <a:lnSpc>
                <a:spcPct val="110000"/>
              </a:lnSpc>
            </a:pPr>
            <a:r>
              <a:rPr lang="en-US" sz="1700">
                <a:solidFill>
                  <a:srgbClr val="000000"/>
                </a:solidFill>
              </a:rPr>
              <a:t>Decisions need to be made on the best approach for discussing informed consent.</a:t>
            </a:r>
          </a:p>
          <a:p>
            <a:pPr>
              <a:lnSpc>
                <a:spcPct val="110000"/>
              </a:lnSpc>
            </a:pPr>
            <a:r>
              <a:rPr lang="en-US" sz="1700">
                <a:solidFill>
                  <a:srgbClr val="000000"/>
                </a:solidFill>
              </a:rPr>
              <a:t>What wording is used on consent?  </a:t>
            </a:r>
          </a:p>
          <a:p>
            <a:pPr>
              <a:lnSpc>
                <a:spcPct val="110000"/>
              </a:lnSpc>
            </a:pPr>
            <a:r>
              <a:rPr lang="en-US" sz="1700">
                <a:solidFill>
                  <a:srgbClr val="000000"/>
                </a:solidFill>
              </a:rPr>
              <a:t>What rules of the practice would be best to have written on the consent?</a:t>
            </a:r>
          </a:p>
        </p:txBody>
      </p:sp>
      <p:pic>
        <p:nvPicPr>
          <p:cNvPr id="18" name="Picture 17">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B9171B49-6EC2-4771-866F-F9DFD86D9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3800" y="5253243"/>
            <a:ext cx="487363" cy="487363"/>
          </a:xfrm>
          <a:prstGeom prst="rect">
            <a:avLst/>
          </a:prstGeom>
        </p:spPr>
      </p:pic>
    </p:spTree>
    <p:extLst>
      <p:ext uri="{BB962C8B-B14F-4D97-AF65-F5344CB8AC3E}">
        <p14:creationId xmlns:p14="http://schemas.microsoft.com/office/powerpoint/2010/main" val="1691358249"/>
      </p:ext>
    </p:extLst>
  </p:cSld>
  <p:clrMapOvr>
    <a:masterClrMapping/>
  </p:clrMapOvr>
  <mc:AlternateContent xmlns:mc="http://schemas.openxmlformats.org/markup-compatibility/2006">
    <mc:Choice xmlns:p14="http://schemas.microsoft.com/office/powerpoint/2010/main" Requires="p14">
      <p:transition spd="slow" p14:dur="2000" advTm="24995"/>
    </mc:Choice>
    <mc:Fallback>
      <p:transition spd="slow" advTm="2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7D3B42-7F25-47B1-BD34-7EFB375FCCD7}"/>
              </a:ext>
            </a:extLst>
          </p:cNvPr>
          <p:cNvSpPr>
            <a:spLocks noGrp="1"/>
          </p:cNvSpPr>
          <p:nvPr>
            <p:ph type="title"/>
          </p:nvPr>
        </p:nvSpPr>
        <p:spPr>
          <a:xfrm>
            <a:off x="849683" y="1240076"/>
            <a:ext cx="2727813" cy="4584527"/>
          </a:xfrm>
        </p:spPr>
        <p:txBody>
          <a:bodyPr>
            <a:normAutofit/>
          </a:bodyPr>
          <a:lstStyle/>
          <a:p>
            <a:r>
              <a:rPr lang="en-US" sz="2700" dirty="0">
                <a:solidFill>
                  <a:srgbClr val="FFFFFF"/>
                </a:solidFill>
              </a:rPr>
              <a:t>What information should be considered for an informed consent contract</a:t>
            </a:r>
          </a:p>
        </p:txBody>
      </p:sp>
      <p:sp>
        <p:nvSpPr>
          <p:cNvPr id="3" name="Content Placeholder 2">
            <a:extLst>
              <a:ext uri="{FF2B5EF4-FFF2-40B4-BE49-F238E27FC236}">
                <a16:creationId xmlns:a16="http://schemas.microsoft.com/office/drawing/2014/main" id="{67BC3FE2-E8B9-43FE-BC0E-80E4549DE782}"/>
              </a:ext>
            </a:extLst>
          </p:cNvPr>
          <p:cNvSpPr>
            <a:spLocks noGrp="1"/>
          </p:cNvSpPr>
          <p:nvPr>
            <p:ph idx="1"/>
          </p:nvPr>
        </p:nvSpPr>
        <p:spPr>
          <a:xfrm>
            <a:off x="4705594" y="1240077"/>
            <a:ext cx="6034827" cy="4916465"/>
          </a:xfrm>
        </p:spPr>
        <p:txBody>
          <a:bodyPr anchor="t">
            <a:normAutofit/>
          </a:bodyPr>
          <a:lstStyle/>
          <a:p>
            <a:r>
              <a:rPr lang="en-US" dirty="0"/>
              <a:t>Therapist information and training</a:t>
            </a:r>
          </a:p>
          <a:p>
            <a:r>
              <a:rPr lang="en-US" dirty="0"/>
              <a:t>Confidentiality and information that is required to be reported to law enforcement</a:t>
            </a:r>
          </a:p>
          <a:p>
            <a:r>
              <a:rPr lang="en-US" dirty="0"/>
              <a:t>Relationship boundaries</a:t>
            </a:r>
          </a:p>
          <a:p>
            <a:r>
              <a:rPr lang="en-US" dirty="0"/>
              <a:t>Advantages and risks of therapy</a:t>
            </a:r>
          </a:p>
          <a:p>
            <a:r>
              <a:rPr lang="en-US" dirty="0"/>
              <a:t>Session time frames</a:t>
            </a:r>
          </a:p>
          <a:p>
            <a:r>
              <a:rPr lang="en-US" dirty="0"/>
              <a:t>Cancellation policy</a:t>
            </a:r>
          </a:p>
          <a:p>
            <a:r>
              <a:rPr lang="en-US" dirty="0"/>
              <a:t>Communication policy</a:t>
            </a:r>
          </a:p>
        </p:txBody>
      </p:sp>
      <p:pic>
        <p:nvPicPr>
          <p:cNvPr id="4" name="Recorded Sound">
            <a:hlinkClick r:id="" action="ppaction://media"/>
            <a:extLst>
              <a:ext uri="{FF2B5EF4-FFF2-40B4-BE49-F238E27FC236}">
                <a16:creationId xmlns:a16="http://schemas.microsoft.com/office/drawing/2014/main" id="{3FEC76F4-F949-4075-A55F-753D0E179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1579" y="5617924"/>
            <a:ext cx="487363" cy="487363"/>
          </a:xfrm>
          <a:prstGeom prst="rect">
            <a:avLst/>
          </a:prstGeom>
        </p:spPr>
      </p:pic>
    </p:spTree>
    <p:extLst>
      <p:ext uri="{BB962C8B-B14F-4D97-AF65-F5344CB8AC3E}">
        <p14:creationId xmlns:p14="http://schemas.microsoft.com/office/powerpoint/2010/main" val="517545978"/>
      </p:ext>
    </p:extLst>
  </p:cSld>
  <p:clrMapOvr>
    <a:masterClrMapping/>
  </p:clrMapOvr>
  <mc:AlternateContent xmlns:mc="http://schemas.openxmlformats.org/markup-compatibility/2006">
    <mc:Choice xmlns:p14="http://schemas.microsoft.com/office/powerpoint/2010/main" Requires="p14">
      <p:transition spd="slow" p14:dur="2000" advTm="158264"/>
    </mc:Choice>
    <mc:Fallback>
      <p:transition spd="slow" advTm="15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E86F-311F-4703-A14D-1620674AD7EA}"/>
              </a:ext>
            </a:extLst>
          </p:cNvPr>
          <p:cNvSpPr>
            <a:spLocks noGrp="1"/>
          </p:cNvSpPr>
          <p:nvPr>
            <p:ph type="title"/>
          </p:nvPr>
        </p:nvSpPr>
        <p:spPr/>
        <p:txBody>
          <a:bodyPr/>
          <a:lstStyle/>
          <a:p>
            <a:br>
              <a:rPr lang="en-US" dirty="0"/>
            </a:br>
            <a:r>
              <a:rPr lang="en-US" dirty="0"/>
              <a:t>References</a:t>
            </a:r>
          </a:p>
        </p:txBody>
      </p:sp>
      <p:sp>
        <p:nvSpPr>
          <p:cNvPr id="3" name="Content Placeholder 2">
            <a:extLst>
              <a:ext uri="{FF2B5EF4-FFF2-40B4-BE49-F238E27FC236}">
                <a16:creationId xmlns:a16="http://schemas.microsoft.com/office/drawing/2014/main" id="{FAE19582-A72E-443C-8BB0-B0C1449E8247}"/>
              </a:ext>
            </a:extLst>
          </p:cNvPr>
          <p:cNvSpPr>
            <a:spLocks noGrp="1"/>
          </p:cNvSpPr>
          <p:nvPr>
            <p:ph idx="1"/>
          </p:nvPr>
        </p:nvSpPr>
        <p:spPr/>
        <p:txBody>
          <a:bodyPr/>
          <a:lstStyle/>
          <a:p>
            <a:r>
              <a:rPr lang="en-US" dirty="0">
                <a:effectLst/>
              </a:rPr>
              <a:t>Corey, G. (2021). </a:t>
            </a:r>
            <a:r>
              <a:rPr lang="en-US" i="1" dirty="0">
                <a:effectLst/>
              </a:rPr>
              <a:t>Theory and practice of counseling and psychotherapy</a:t>
            </a:r>
            <a:r>
              <a:rPr lang="en-US" dirty="0">
                <a:effectLst/>
              </a:rPr>
              <a:t>. Cengage. </a:t>
            </a:r>
          </a:p>
          <a:p>
            <a:r>
              <a:rPr lang="en-US" i="1" dirty="0">
                <a:effectLst/>
              </a:rPr>
              <a:t>Informed consent in </a:t>
            </a:r>
            <a:r>
              <a:rPr lang="en-US" i="1" dirty="0"/>
              <a:t>c</a:t>
            </a:r>
            <a:r>
              <a:rPr lang="en-US" i="1" dirty="0">
                <a:effectLst/>
              </a:rPr>
              <a:t>linical practice</a:t>
            </a:r>
            <a:r>
              <a:rPr lang="en-US" dirty="0">
                <a:effectLst/>
              </a:rPr>
              <a:t>. Society for the Advancement of Psychotherapy. (n.d.). https://societyforpsychotherapy.org/informed-consent-in-clinical-practice-the-basics-and-beyond/. </a:t>
            </a:r>
          </a:p>
          <a:p>
            <a:endParaRPr lang="en-US" dirty="0"/>
          </a:p>
        </p:txBody>
      </p:sp>
    </p:spTree>
    <p:extLst>
      <p:ext uri="{BB962C8B-B14F-4D97-AF65-F5344CB8AC3E}">
        <p14:creationId xmlns:p14="http://schemas.microsoft.com/office/powerpoint/2010/main" val="296047883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4401</TotalTime>
  <Words>483</Words>
  <Application>Microsoft Office PowerPoint</Application>
  <PresentationFormat>Widescreen</PresentationFormat>
  <Paragraphs>31</Paragraphs>
  <Slides>7</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Gill Sans MT</vt:lpstr>
      <vt:lpstr>Lora</vt:lpstr>
      <vt:lpstr>Roman</vt:lpstr>
      <vt:lpstr>Times New Roman</vt:lpstr>
      <vt:lpstr>Gallery</vt:lpstr>
      <vt:lpstr>PowerPoint Presentation</vt:lpstr>
      <vt:lpstr>“Informed consent is a process that involves the psychotherapist sharing sufficient information with the client or prospective client so the client can make an informed decision about participation in the proposed course of treatment. The client provides her, or his informed consent based on being adequately informed about what they are considering participating in. With regard to how much information to share in this process, what specific information should be shared, when it should be shared, and in what format(s), the goals and potential benefits of informed consent are relevant to consider” (Society for psychotherapy, n.d.)</vt:lpstr>
      <vt:lpstr>PowerPoint Presentation</vt:lpstr>
      <vt:lpstr>PowerPoint Presentation</vt:lpstr>
      <vt:lpstr>what form of consent is best for your practice and When do you present a consent form</vt:lpstr>
      <vt:lpstr>What information should be considered for an informed consent contract</vt:lpstr>
      <vt:lpstr>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Tonya Buchanan</dc:creator>
  <cp:lastModifiedBy>Tonya Buchanan</cp:lastModifiedBy>
  <cp:revision>29</cp:revision>
  <dcterms:created xsi:type="dcterms:W3CDTF">2021-05-27T20:23:59Z</dcterms:created>
  <dcterms:modified xsi:type="dcterms:W3CDTF">2021-05-30T21:45:37Z</dcterms:modified>
</cp:coreProperties>
</file>